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3"/>
  </p:notesMasterIdLst>
  <p:sldIdLst>
    <p:sldId id="2330" r:id="rId3"/>
    <p:sldId id="2333" r:id="rId4"/>
    <p:sldId id="2293" r:id="rId5"/>
    <p:sldId id="2334" r:id="rId6"/>
    <p:sldId id="2277" r:id="rId7"/>
    <p:sldId id="2335" r:id="rId8"/>
    <p:sldId id="2278" r:id="rId9"/>
    <p:sldId id="2287" r:id="rId10"/>
    <p:sldId id="2284" r:id="rId11"/>
    <p:sldId id="1964" r:id="rId12"/>
    <p:sldId id="2336" r:id="rId13"/>
    <p:sldId id="2325" r:id="rId14"/>
    <p:sldId id="2298" r:id="rId15"/>
    <p:sldId id="2300" r:id="rId16"/>
    <p:sldId id="2301" r:id="rId17"/>
    <p:sldId id="2337" r:id="rId18"/>
    <p:sldId id="2059" r:id="rId19"/>
    <p:sldId id="2233" r:id="rId20"/>
    <p:sldId id="2302" r:id="rId21"/>
    <p:sldId id="2339" r:id="rId22"/>
    <p:sldId id="2338" r:id="rId23"/>
    <p:sldId id="2340" r:id="rId24"/>
    <p:sldId id="2341" r:id="rId25"/>
    <p:sldId id="2243" r:id="rId26"/>
    <p:sldId id="2310" r:id="rId27"/>
    <p:sldId id="2342" r:id="rId28"/>
    <p:sldId id="2343" r:id="rId29"/>
    <p:sldId id="2317" r:id="rId30"/>
    <p:sldId id="2344" r:id="rId31"/>
    <p:sldId id="2345" r:id="rId32"/>
    <p:sldId id="2346" r:id="rId33"/>
    <p:sldId id="2347" r:id="rId34"/>
    <p:sldId id="2348" r:id="rId35"/>
    <p:sldId id="1986" r:id="rId36"/>
    <p:sldId id="2163" r:id="rId37"/>
    <p:sldId id="2349" r:id="rId38"/>
    <p:sldId id="2350" r:id="rId39"/>
    <p:sldId id="2351" r:id="rId40"/>
    <p:sldId id="1948" r:id="rId41"/>
    <p:sldId id="1894" r:id="rId4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3697" autoAdjust="0"/>
  </p:normalViewPr>
  <p:slideViewPr>
    <p:cSldViewPr>
      <p:cViewPr varScale="1">
        <p:scale>
          <a:sx n="101" d="100"/>
          <a:sy n="101" d="100"/>
        </p:scale>
        <p:origin x="-1241"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451"/>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1/24/2024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237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03079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02903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60565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75736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2</a:t>
            </a:fld>
            <a:endParaRPr lang="en-US" dirty="0"/>
          </a:p>
        </p:txBody>
      </p:sp>
    </p:spTree>
    <p:extLst>
      <p:ext uri="{BB962C8B-B14F-4D97-AF65-F5344CB8AC3E}">
        <p14:creationId xmlns:p14="http://schemas.microsoft.com/office/powerpoint/2010/main" xmlns="" val="1190856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3086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9497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71310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03657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509058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93736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091582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568552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208176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89060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13523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35962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700130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661582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439381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9311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69713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40</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8488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4683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1267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370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869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1/24/2024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1/24/2024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1/24/2024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1/24/2024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1/24/2024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1/24/2024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1/24/2024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1/24/2024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1/24/2024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4" y="0"/>
            <a:ext cx="9161929" cy="6858000"/>
          </a:xfrm>
          <a:prstGeom prst="rect">
            <a:avLst/>
          </a:prstGeom>
        </p:spPr>
      </p:pic>
      <p:sp>
        <p:nvSpPr>
          <p:cNvPr id="4" name="Rectangle 3"/>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Crucial Concerns of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35323" y="6140559"/>
            <a:ext cx="8534400" cy="646331"/>
          </a:xfrm>
          <a:prstGeom prst="rect">
            <a:avLst/>
          </a:prstGeom>
        </p:spPr>
        <p:txBody>
          <a:bodyPr wrap="square">
            <a:spAutoFit/>
          </a:bodyPr>
          <a:lstStyle/>
          <a:p>
            <a:pPr algn="ctr"/>
            <a:r>
              <a:rPr lang="en-US" sz="36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24 January 2024</a:t>
            </a:r>
            <a:endParaRPr lang="en-US" sz="36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40441" y="3657600"/>
            <a:ext cx="7620000" cy="707886"/>
          </a:xfrm>
          <a:prstGeom prst="rect">
            <a:avLst/>
          </a:prstGeom>
          <a:noFill/>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Unraveling the Mystery of Suffering</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21423" y="5707558"/>
            <a:ext cx="2362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Britannic Bold" panose="020B0903060703020204" pitchFamily="34" charset="0"/>
              </a:rPr>
              <a:t>Week 76</a:t>
            </a:r>
            <a:endParaRPr lang="en-US" sz="3600" b="1"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04800" y="1219199"/>
            <a:ext cx="8686800" cy="5201424"/>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This second letter to the Corinthians consist of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five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sections</a:t>
            </a:r>
            <a:r>
              <a:rPr lang="en-US" sz="2400" b="1" i="1" u="sng"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that focuses on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churches ongoing issues with spiritual immaturity, the </a:t>
            </a:r>
            <a:r>
              <a:rPr lang="en-US" sz="2400" b="1" dirty="0">
                <a:latin typeface="Cambria" panose="02040503050406030204" pitchFamily="18" charset="0"/>
                <a:ea typeface="Cambria" panose="02040503050406030204" pitchFamily="18" charset="0"/>
              </a:rPr>
              <a:t>brazing attacks on Paul’s </a:t>
            </a:r>
            <a:r>
              <a:rPr lang="en-US" sz="2400" b="1" dirty="0" smtClean="0">
                <a:latin typeface="Cambria" panose="02040503050406030204" pitchFamily="18" charset="0"/>
                <a:ea typeface="Cambria" panose="02040503050406030204" pitchFamily="18" charset="0"/>
              </a:rPr>
              <a:t>authority, and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Stuff of Authentic Ministry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a:t>
            </a:r>
            <a:r>
              <a:rPr lang="en-US" sz="2400" b="1" dirty="0">
                <a:latin typeface="Cambria" panose="02040503050406030204" pitchFamily="18" charset="0"/>
                <a:ea typeface="Cambria" panose="02040503050406030204" pitchFamily="18" charset="0"/>
              </a:rPr>
              <a:t>the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Crucial Concerns of Ministry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1:1-3:18</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affirms God’s comfort in the midst of affliction. Defends the integrity of his ministry, addresses some urgent issues facing the church, and urges the church to preach and stand boldly for the gospel.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a:t>
            </a:r>
            <a:r>
              <a:rPr lang="en-US" sz="2400" b="1" dirty="0">
                <a:latin typeface="Cambria" panose="02040503050406030204" pitchFamily="18" charset="0"/>
                <a:ea typeface="Cambria" panose="02040503050406030204" pitchFamily="18" charset="0"/>
              </a:rPr>
              <a:t>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section</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of Reconciliation</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4:1-5:1</a:t>
            </a:r>
            <a:r>
              <a:rPr lang="en-US" sz="2400" b="1" dirty="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declares that God uses earthen vessels fashioned from clay, and filled with His spirit to carry out the ministry of reconciliation. </a:t>
            </a:r>
            <a:endParaRPr lang="en-US" sz="24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Overview</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529897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81000" y="1143000"/>
            <a:ext cx="8534399" cy="5201424"/>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In </a:t>
            </a:r>
            <a:r>
              <a:rPr lang="en-US" sz="2400" b="1" dirty="0">
                <a:latin typeface="Cambria" panose="02040503050406030204" pitchFamily="18" charset="0"/>
                <a:ea typeface="Cambria" panose="02040503050406030204" pitchFamily="18" charset="0"/>
              </a:rPr>
              <a:t>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Realistic Picture of Ministry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6:1-7:16</a:t>
            </a:r>
            <a:r>
              <a:rPr lang="en-US" sz="2400" b="1" dirty="0" smtClean="0">
                <a:latin typeface="Cambria" panose="02040503050406030204" pitchFamily="18" charset="0"/>
                <a:ea typeface="Cambria" panose="02040503050406030204" pitchFamily="18" charset="0"/>
              </a:rPr>
              <a:t>).  While describing the realistic hardships of ministry, Paul challenges the Corinthian Christians to a life of personal and corporate holiness.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a:t>
            </a:r>
            <a:r>
              <a:rPr lang="en-US" sz="2400" b="1" dirty="0">
                <a:latin typeface="Cambria" panose="02040503050406030204" pitchFamily="18" charset="0"/>
                <a:ea typeface="Cambria" panose="02040503050406030204" pitchFamily="18" charset="0"/>
              </a:rPr>
              <a:t>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section</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Self-Sacrificial</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8:1-9:15</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In this discussion on the principles of giving, Paul </a:t>
            </a:r>
            <a:r>
              <a:rPr lang="en-US" sz="2400" b="1" dirty="0">
                <a:latin typeface="Cambria" panose="02040503050406030204" pitchFamily="18" charset="0"/>
                <a:ea typeface="Cambria" panose="02040503050406030204" pitchFamily="18" charset="0"/>
              </a:rPr>
              <a:t>emphasizes </a:t>
            </a:r>
            <a:r>
              <a:rPr lang="en-US" sz="2400" b="1" dirty="0" smtClean="0">
                <a:latin typeface="Cambria" panose="02040503050406030204" pitchFamily="18" charset="0"/>
                <a:ea typeface="Cambria" panose="02040503050406030204" pitchFamily="18" charset="0"/>
              </a:rPr>
              <a:t>the need to be a “cheerful giver” sacrificially giving resources, financial, and otherwise for ministry to others.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a:t>
            </a:r>
            <a:r>
              <a:rPr lang="en-US" sz="2400" b="1" dirty="0">
                <a:latin typeface="Cambria" panose="02040503050406030204" pitchFamily="18" charset="0"/>
                <a:ea typeface="Cambria" panose="02040503050406030204" pitchFamily="18" charset="0"/>
              </a:rPr>
              <a:t>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Fifth</a:t>
            </a:r>
            <a:r>
              <a:rPr lang="en-US" sz="2400" b="1" dirty="0" smtClean="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True Apostolic  Ministry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10:1-13:14</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defends the authenticity of his ministry as an apostle against those in the Corinthian church who had doubted and ridiculed his God-given authority.</a:t>
            </a:r>
            <a:endParaRPr lang="en-US" sz="24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Overview</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666582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682210" y="3001780"/>
            <a:ext cx="5646803" cy="415498"/>
          </a:xfrm>
          <a:prstGeom prst="rect">
            <a:avLst/>
          </a:prstGeom>
          <a:noFill/>
        </p:spPr>
        <p:txBody>
          <a:bodyPr wrap="square" rtlCol="0">
            <a:spAutoFit/>
          </a:bodyPr>
          <a:lstStyle/>
          <a:p>
            <a:pPr algn="ctr"/>
            <a:r>
              <a:rPr lang="en-US" sz="21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Unraveling the Mystery of Suffering  1:1-11</a:t>
            </a:r>
            <a:endParaRPr lang="en-US" sz="21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04800" y="1179606"/>
            <a:ext cx="8686800" cy="5355312"/>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400" b="1" dirty="0" smtClean="0">
                <a:latin typeface="Cambria" panose="02040503050406030204" pitchFamily="18" charset="0"/>
                <a:ea typeface="Cambria" panose="02040503050406030204" pitchFamily="18" charset="0"/>
              </a:rPr>
              <a:t>opens this study by reminding us that poets and hymn writers have a way of piercing the darkness of our despair with brilliant rays of hope.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But often when we are over our heads in suffering or sorrow, words meant to comfort and console only frustrate and irritate.  </a:t>
            </a:r>
          </a:p>
          <a:p>
            <a:pPr indent="457200"/>
            <a:endParaRPr lang="en-US" sz="1000"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tabLst>
                <a:tab pos="6270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 through fiery trials thy pathways shall lie, my  grace, all sufficient, shall be thy supply; The flame shall not hurt thee; I only design thy dross to consume, and thy gold to refine</a:t>
            </a:r>
            <a:r>
              <a:rPr lang="en-US" sz="2400" b="1" dirty="0" smtClean="0">
                <a:latin typeface="Cambria" panose="02040503050406030204" pitchFamily="18" charset="0"/>
                <a:ea typeface="Cambria" panose="02040503050406030204" pitchFamily="18" charset="0"/>
              </a:rPr>
              <a:t>.</a:t>
            </a:r>
          </a:p>
          <a:p>
            <a:pPr>
              <a:tabLst>
                <a:tab pos="627063" algn="l"/>
              </a:tabLst>
            </a:pPr>
            <a:endParaRPr lang="en-US" sz="1000" b="1" dirty="0" smtClean="0">
              <a:latin typeface="Cambria" panose="02040503050406030204" pitchFamily="18" charset="0"/>
              <a:ea typeface="Cambria" panose="02040503050406030204" pitchFamily="18" charset="0"/>
            </a:endParaRPr>
          </a:p>
          <a:p>
            <a:pPr>
              <a:tabLst>
                <a:tab pos="627063" algn="l"/>
              </a:tabLst>
            </a:pPr>
            <a:r>
              <a:rPr lang="en-US" sz="2400" b="1" dirty="0" smtClean="0">
                <a:latin typeface="Cambria" panose="02040503050406030204" pitchFamily="18" charset="0"/>
                <a:ea typeface="Cambria" panose="02040503050406030204" pitchFamily="18" charset="0"/>
              </a:rPr>
              <a:t>The comforting words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Firm A Foundation</a:t>
            </a:r>
            <a:r>
              <a:rPr lang="en-US" sz="2400" b="1" i="1" dirty="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But when the fiery trails threaten to reduce our lives to ashes, these words are not usually found in our heart or on our lips.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81000" y="1206500"/>
            <a:ext cx="8610600" cy="5201424"/>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Those great Sunday morning words of worship don’t always make it out of the church and into the challenges of our lives. </a:t>
            </a:r>
            <a:endParaRPr lang="en-US" sz="2400" b="1" dirty="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When we minister to families who have lost a mother to cancer, or a child to a drunk driver, or a son to an overdose, or a daughter’s innocence to a sexual predator, somehow we don’t think of telling them about the gold being refined or the dross being consumed.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family drowning in the pain of loss, so potent it is physical.  If the words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Firm A Foundation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is not already planted deep in their hearts, a quick, desperate act of foundation repair, on our part, will not suddenly help them unravel the mystery of suffering.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54358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81000" y="1133356"/>
            <a:ext cx="8534400" cy="5201424"/>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Illness, marital struggles, worry over children, stress about finances, anxiety over the future:  these things can tie our hearts and minds in knots and make it seem like life is interrogating us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 God?  Why me?  Why now?  Why this?</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loud, dissonant sounds of suffering make it almost impossible to hear God’s comforting anthem that could help us make sense of the seemingly senseless.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Second Corinthians, composed by one who was no stranger to suffering, heartache and pain, one who bore the marks of shipwreck, stoning, a thorn in the flesh that wouldn’t leave.  Paul’s soul knew the pain of being maligned and falsely accused, false rumors, misunderstanding and loss.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517647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04800" y="1219200"/>
            <a:ext cx="8610600" cy="156966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Paul lived with suffering, regularly facing it head on.  These opening words state in simple terms his position, as best as he can explain it, regarding the pain, heartache, and suffering of life.</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4410846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81000" y="1295400"/>
            <a:ext cx="8458200" cy="329320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Paul</a:t>
            </a:r>
            <a:r>
              <a:rPr lang="en-US" sz="2800" i="1" dirty="0">
                <a:latin typeface="Georgia" panose="02040502050405020303" pitchFamily="18" charset="0"/>
              </a:rPr>
              <a:t>, an apostle of Jesus Christ by the will of God, and Timothy our brother, To the church of God which is at Corinth, with all the saints who are in all Achaia</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Grace </a:t>
            </a:r>
            <a:r>
              <a:rPr lang="en-US" sz="2800" i="1" dirty="0">
                <a:latin typeface="Georgia" panose="02040502050405020303" pitchFamily="18" charset="0"/>
              </a:rPr>
              <a:t>to you and peace from God our Father and the Lord Jesus Christ</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Blessed</a:t>
            </a:r>
            <a:r>
              <a:rPr lang="en-US" sz="2800" i="1" dirty="0">
                <a:latin typeface="Georgia" panose="02040502050405020303" pitchFamily="18" charset="0"/>
              </a:rPr>
              <a:t> be the God and Father of our Lord Jesus Christ, the Father of mercies and God of all comfort,</a:t>
            </a:r>
            <a:r>
              <a:rPr lang="en-US" sz="2800" dirty="0"/>
              <a:t> </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54741"/>
            <a:ext cx="8686800" cy="587853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Knowing how his authority had been pummeled by critics from both outside and inside the church, Paul in the opening words of this letter reminds his readers of his credentials. </a:t>
            </a:r>
            <a:endParaRPr lang="en-US" sz="2400" b="1" dirty="0">
              <a:latin typeface="Cambria" pitchFamily="18" charset="0"/>
            </a:endParaRPr>
          </a:p>
          <a:p>
            <a:pPr indent="457200">
              <a:spcAft>
                <a:spcPts val="1200"/>
              </a:spcAft>
            </a:pPr>
            <a:r>
              <a:rPr lang="en-US" sz="2400" b="1" dirty="0" smtClean="0">
                <a:latin typeface="Cambria" pitchFamily="18" charset="0"/>
              </a:rPr>
              <a:t>He is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apostle of Jesus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  </a:t>
            </a:r>
            <a:r>
              <a:rPr lang="en-US" sz="2400" b="1" dirty="0" smtClean="0">
                <a:latin typeface="Cambria" panose="02040503050406030204" pitchFamily="18" charset="0"/>
                <a:ea typeface="Cambria" panose="02040503050406030204" pitchFamily="18" charset="0"/>
              </a:rPr>
              <a:t>not by his own choice but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by the will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a:t>
            </a:r>
            <a:r>
              <a:rPr lang="en-US" sz="2400" b="1" dirty="0" smtClean="0">
                <a:latin typeface="Cambria" panose="02040503050406030204" pitchFamily="18" charset="0"/>
                <a:ea typeface="Cambria" panose="02040503050406030204" pitchFamily="18" charset="0"/>
              </a:rPr>
              <a:t>).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What a sad state of affairs, that within just a few years of founding the church, they now doubt the authenticity of Paul’s ministry. </a:t>
            </a:r>
            <a:endParaRPr lang="en-US" sz="2400" b="1" dirty="0">
              <a:latin typeface="Cambria" pitchFamily="18" charset="0"/>
            </a:endParaRPr>
          </a:p>
          <a:p>
            <a:pPr indent="457200">
              <a:spcAft>
                <a:spcPts val="1200"/>
              </a:spcAft>
            </a:pPr>
            <a:r>
              <a:rPr lang="en-US" sz="2400" b="1" dirty="0" smtClean="0">
                <a:latin typeface="Cambria" pitchFamily="18" charset="0"/>
              </a:rPr>
              <a:t> He also mentions Timothy as his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brother</a:t>
            </a:r>
            <a:r>
              <a:rPr lang="en-US" sz="2400" b="1" i="1" dirty="0" smtClean="0">
                <a:latin typeface="Cambria" pitchFamily="18" charset="0"/>
              </a:rPr>
              <a:t>”</a:t>
            </a:r>
            <a:r>
              <a:rPr lang="en-US" sz="2400" b="1" dirty="0" smtClean="0">
                <a:latin typeface="Cambria" pitchFamily="18" charset="0"/>
              </a:rPr>
              <a:t> who often served as Paul’s representative when he could not personally be in various locations. </a:t>
            </a:r>
          </a:p>
          <a:p>
            <a:pPr indent="457200">
              <a:spcAft>
                <a:spcPts val="1200"/>
              </a:spcAft>
            </a:pPr>
            <a:r>
              <a:rPr lang="en-US" sz="2400" b="1" dirty="0" smtClean="0">
                <a:latin typeface="Cambria" pitchFamily="18" charset="0"/>
              </a:rPr>
              <a:t>Interestingly, Paul addresses this letter not just to the church at Corinth, but beyond that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all the saints who are throughout Achaia</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1143001"/>
            <a:ext cx="8592670"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may have extended its scope because the positive exhortations and the negative corrections applied broadly to issues and problems throughout the region. </a:t>
            </a:r>
          </a:p>
          <a:p>
            <a:pPr indent="457200">
              <a:spcAft>
                <a:spcPts val="1200"/>
              </a:spcAft>
            </a:pPr>
            <a:r>
              <a:rPr lang="en-US" sz="2400" b="1" dirty="0" smtClean="0">
                <a:latin typeface="Cambria" pitchFamily="18" charset="0"/>
              </a:rPr>
              <a:t>Or, he may have feared that the apostolic pretenders meddling in Corinth would spread their cancer throughout the region.  </a:t>
            </a:r>
          </a:p>
          <a:p>
            <a:pPr indent="457200">
              <a:spcAft>
                <a:spcPts val="1200"/>
              </a:spcAft>
            </a:pPr>
            <a:r>
              <a:rPr lang="en-US" sz="2400" b="1" dirty="0" smtClean="0">
                <a:latin typeface="Cambria" pitchFamily="18" charset="0"/>
              </a:rPr>
              <a:t>With these formalities aside, Paul greets his beloved children in the faith warmly with his standard epistolary greeting,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Grace to you and peace from God our Father and the Lord Jesus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a:t>
            </a:r>
          </a:p>
          <a:p>
            <a:pPr indent="457200">
              <a:spcAft>
                <a:spcPts val="1200"/>
              </a:spcAft>
            </a:pPr>
            <a:r>
              <a:rPr lang="en-US" sz="2400" b="1" dirty="0" smtClean="0">
                <a:latin typeface="Cambria" panose="02040503050406030204" pitchFamily="18" charset="0"/>
                <a:ea typeface="Cambria" panose="02040503050406030204" pitchFamily="18" charset="0"/>
              </a:rPr>
              <a:t>Immediately, Paul begins the body of his letter with 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Blessed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his praise to the Father and Jesus Christ. </a:t>
            </a:r>
            <a:r>
              <a:rPr lang="en-US" sz="2400" b="1" i="1" dirty="0" smtClean="0">
                <a:latin typeface="Cambria" pitchFamily="18" charset="0"/>
                <a:ea typeface="Cambria" panose="02040503050406030204" pitchFamily="18" charset="0"/>
              </a:rPr>
              <a:t> </a:t>
            </a:r>
            <a:endParaRPr lang="en-US" sz="2400" b="1" i="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228600" y="152400"/>
            <a:ext cx="8763000" cy="914400"/>
          </a:xfrm>
          <a:prstGeom prst="rect">
            <a:avLst/>
          </a:prstGeom>
          <a:solidFill>
            <a:srgbClr val="349BA6"/>
          </a:solidFill>
        </p:spPr>
        <p:style>
          <a:lnRef idx="1">
            <a:schemeClr val="accent2"/>
          </a:lnRef>
          <a:fillRef idx="3">
            <a:schemeClr val="accent2"/>
          </a:fillRef>
          <a:effectRef idx="2">
            <a:schemeClr val="accent2"/>
          </a:effectRef>
          <a:fontRef idx="minor">
            <a:schemeClr val="lt1"/>
          </a:fontRef>
        </p:style>
        <p:txBody>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255494" y="1219200"/>
            <a:ext cx="8619565" cy="4770537"/>
          </a:xfrm>
          <a:prstGeom prst="rect">
            <a:avLst/>
          </a:prstGeom>
          <a:noFill/>
          <a:effectLst/>
        </p:spPr>
        <p:txBody>
          <a:bodyPr wrap="square" rtlCol="0">
            <a:spAutoFit/>
          </a:bodyPr>
          <a:lstStyle/>
          <a:p>
            <a:pPr indent="457200"/>
            <a:r>
              <a:rPr lang="en-US" sz="2400" b="1" dirty="0" smtClean="0">
                <a:effectLst>
                  <a:outerShdw blurRad="38100" dist="38100" dir="2700000" algn="tl">
                    <a:srgbClr val="000000">
                      <a:alpha val="43137"/>
                    </a:srgbClr>
                  </a:outerShdw>
                </a:effectLst>
                <a:latin typeface="Cambria" pitchFamily="18" charset="0"/>
              </a:rPr>
              <a:t>AUTHOR:</a:t>
            </a: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Paul of Tarsus, the Apostle to the Gentiles, wrote Second Corinthians on his third missionary journey just one year after his first letter to the Church in Corinth. </a:t>
            </a:r>
          </a:p>
          <a:p>
            <a:pPr indent="457200">
              <a:spcAft>
                <a:spcPts val="1200"/>
              </a:spcAft>
            </a:pPr>
            <a:endParaRPr lang="en-US" sz="1000" b="1" dirty="0" smtClean="0">
              <a:latin typeface="Cambria" pitchFamily="18" charset="0"/>
              <a:ea typeface="Cambria" panose="02040503050406030204" pitchFamily="18" charset="0"/>
            </a:endParaRPr>
          </a:p>
          <a:p>
            <a:pPr>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DATE AND PLACE OF WRITING:  </a:t>
            </a:r>
            <a:r>
              <a:rPr lang="en-US" sz="2400" b="1" dirty="0" smtClean="0">
                <a:latin typeface="Cambria" panose="02040503050406030204" pitchFamily="18" charset="0"/>
                <a:ea typeface="Cambria" panose="02040503050406030204" pitchFamily="18" charset="0"/>
              </a:rPr>
              <a:t>Second Corinthians was written in Philippi near the end of A.D. 56.  Paul </a:t>
            </a:r>
            <a:r>
              <a:rPr lang="en-US" sz="2400" b="1" dirty="0">
                <a:latin typeface="Cambria" panose="02040503050406030204" pitchFamily="18" charset="0"/>
                <a:ea typeface="Cambria" panose="02040503050406030204" pitchFamily="18" charset="0"/>
              </a:rPr>
              <a:t>had just finished his three-year ministry in Ephesus and was visiting the churches in Macedonia on his way to Corinth.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While in Macedonia, Paul met </a:t>
            </a:r>
            <a:r>
              <a:rPr lang="en-US" sz="2400" b="1" dirty="0">
                <a:latin typeface="Cambria" panose="02040503050406030204" pitchFamily="18" charset="0"/>
                <a:ea typeface="Cambria" panose="02040503050406030204" pitchFamily="18" charset="0"/>
              </a:rPr>
              <a:t>Titus, who had returned from Corinth with a good report about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church </a:t>
            </a:r>
            <a:r>
              <a:rPr lang="en-US" sz="2400" b="1" dirty="0" smtClean="0">
                <a:latin typeface="Cambria" panose="02040503050406030204" pitchFamily="18" charset="0"/>
                <a:ea typeface="Cambria" panose="02040503050406030204" pitchFamily="18" charset="0"/>
              </a:rPr>
              <a:t>which </a:t>
            </a:r>
            <a:r>
              <a:rPr lang="en-US" sz="2400" b="1" dirty="0">
                <a:latin typeface="Cambria" panose="02040503050406030204" pitchFamily="18" charset="0"/>
                <a:ea typeface="Cambria" panose="02040503050406030204" pitchFamily="18" charset="0"/>
              </a:rPr>
              <a:t>led Paul to write </a:t>
            </a:r>
            <a:r>
              <a:rPr lang="en-US" sz="2400" b="1" dirty="0" smtClean="0">
                <a:latin typeface="Cambria" panose="02040503050406030204" pitchFamily="18" charset="0"/>
                <a:ea typeface="Cambria" panose="02040503050406030204" pitchFamily="18" charset="0"/>
              </a:rPr>
              <a:t>this letter</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rPr>
              <a:t>KEY VERSES</a:t>
            </a:r>
            <a:r>
              <a:rPr lang="en-US" sz="20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Corinthians 4:5; 9:7, and 10:8 </a:t>
            </a:r>
            <a:r>
              <a:rPr lang="en-US" sz="2400" b="1" i="1" dirty="0" smtClean="0">
                <a:latin typeface="Cambria" panose="02040503050406030204" pitchFamily="18" charset="0"/>
              </a:rPr>
              <a:t> </a:t>
            </a:r>
            <a:endParaRPr lang="en-US" sz="24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8446920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6007" y="1143000"/>
            <a:ext cx="8592670" cy="551068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Then a</a:t>
            </a:r>
            <a:r>
              <a:rPr lang="en-US" sz="2400" b="1" dirty="0" smtClean="0">
                <a:latin typeface="Cambria" pitchFamily="18" charset="0"/>
              </a:rPr>
              <a:t>s </a:t>
            </a:r>
            <a:r>
              <a:rPr lang="en-US" sz="2400" b="1" dirty="0">
                <a:latin typeface="Cambria" pitchFamily="18" charset="0"/>
              </a:rPr>
              <a:t>he praises God for both His mercies and His comfort (</a:t>
            </a:r>
            <a:r>
              <a:rPr lang="en-US" sz="2400" b="1" dirty="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 Paul </a:t>
            </a:r>
            <a:r>
              <a:rPr lang="en-US" sz="2400" b="1" dirty="0" smtClean="0">
                <a:latin typeface="Cambria" panose="02040503050406030204" pitchFamily="18" charset="0"/>
                <a:ea typeface="Cambria" panose="02040503050406030204" pitchFamily="18" charset="0"/>
              </a:rPr>
              <a:t>quickly </a:t>
            </a:r>
            <a:r>
              <a:rPr lang="en-US" sz="2400" b="1" dirty="0">
                <a:latin typeface="Cambria" panose="02040503050406030204" pitchFamily="18" charset="0"/>
                <a:ea typeface="Cambria" panose="02040503050406030204" pitchFamily="18" charset="0"/>
              </a:rPr>
              <a:t>transitions </a:t>
            </a:r>
            <a:r>
              <a:rPr lang="en-US" sz="2400" b="1" dirty="0" smtClean="0">
                <a:latin typeface="Cambria" pitchFamily="18" charset="0"/>
              </a:rPr>
              <a:t>to a discussion of pain, suffering, and heartache.  </a:t>
            </a:r>
          </a:p>
          <a:p>
            <a:pPr indent="457200">
              <a:spcAft>
                <a:spcPts val="1200"/>
              </a:spcAft>
            </a:pPr>
            <a:r>
              <a:rPr lang="en-US" sz="2400" b="1" dirty="0" smtClean="0">
                <a:latin typeface="Cambria" pitchFamily="18" charset="0"/>
              </a:rPr>
              <a:t>In highlighting God’s mercy, Paul reminds us that </a:t>
            </a:r>
            <a:r>
              <a:rPr lang="en-US" sz="2400" b="1" dirty="0">
                <a:latin typeface="Cambria" pitchFamily="18" charset="0"/>
              </a:rPr>
              <a:t>we are totally depraved sinners, in whom there is nothing good. </a:t>
            </a:r>
            <a:endParaRPr lang="en-US" sz="2400" b="1" dirty="0" smtClean="0">
              <a:latin typeface="Cambria" pitchFamily="18" charset="0"/>
            </a:endParaRPr>
          </a:p>
          <a:p>
            <a:pPr indent="457200">
              <a:spcAft>
                <a:spcPts val="1200"/>
              </a:spcAft>
            </a:pPr>
            <a:r>
              <a:rPr lang="en-US" sz="2400" b="1" dirty="0" smtClean="0">
                <a:latin typeface="Cambria" pitchFamily="18" charset="0"/>
              </a:rPr>
              <a:t>And a God who meters out justice should </a:t>
            </a:r>
            <a:r>
              <a:rPr lang="en-US" sz="2400" b="1" dirty="0">
                <a:latin typeface="Cambria" pitchFamily="18" charset="0"/>
              </a:rPr>
              <a:t>be pouring out His wrath </a:t>
            </a:r>
            <a:r>
              <a:rPr lang="en-US" sz="2400" b="1" dirty="0" smtClean="0">
                <a:latin typeface="Cambria" pitchFamily="18" charset="0"/>
              </a:rPr>
              <a:t>upon us.  Instead, God </a:t>
            </a:r>
            <a:r>
              <a:rPr lang="en-US" sz="2400" b="1" dirty="0">
                <a:latin typeface="Cambria" pitchFamily="18" charset="0"/>
              </a:rPr>
              <a:t>protect us from the full brunt of the pain and suffering we can expect from life. </a:t>
            </a:r>
            <a:r>
              <a:rPr lang="en-US" sz="2400" b="1" dirty="0" smtClean="0">
                <a:latin typeface="Cambria" pitchFamily="18" charset="0"/>
              </a:rPr>
              <a:t>  </a:t>
            </a:r>
          </a:p>
          <a:p>
            <a:pPr indent="457200">
              <a:spcAft>
                <a:spcPts val="1200"/>
              </a:spcAft>
            </a:pPr>
            <a:r>
              <a:rPr lang="en-US" sz="2400" b="1" dirty="0" smtClean="0">
                <a:latin typeface="Cambria" pitchFamily="18" charset="0"/>
              </a:rPr>
              <a:t>God 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 Father of mercies</a:t>
            </a:r>
            <a:r>
              <a:rPr lang="en-US" sz="2400" b="1" i="1" dirty="0" smtClean="0">
                <a:latin typeface="Cambria" pitchFamily="18" charset="0"/>
              </a:rPr>
              <a:t>,”</a:t>
            </a:r>
            <a:r>
              <a:rPr lang="en-US" sz="2400" b="1" dirty="0" smtClean="0">
                <a:latin typeface="Cambria" pitchFamily="18" charset="0"/>
              </a:rPr>
              <a:t> not just for believers but even for unbelievers, many of whom experience even less suffering than believers.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God is also the source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 comfort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God comforts us in every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affliction</a:t>
            </a:r>
            <a:r>
              <a:rPr lang="en-US" sz="2400" b="1" i="1" dirty="0" smtClean="0">
                <a:latin typeface="Cambria" panose="02040503050406030204" pitchFamily="18" charset="0"/>
                <a:ea typeface="Cambria" panose="02040503050406030204" pitchFamily="18" charset="0"/>
              </a:rPr>
              <a:t>.”</a:t>
            </a:r>
            <a:endParaRPr lang="en-US" sz="2400" b="1" i="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6007" y="1143000"/>
            <a:ext cx="859267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verses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3-7</a:t>
            </a:r>
            <a:r>
              <a:rPr lang="en-US" sz="2400" b="1" dirty="0" smtClean="0">
                <a:latin typeface="Cambria" panose="02040503050406030204" pitchFamily="18" charset="0"/>
                <a:ea typeface="Cambria" panose="02040503050406030204" pitchFamily="18" charset="0"/>
              </a:rPr>
              <a:t>, the same Greek root, for comfort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parakaleo</a:t>
            </a:r>
            <a:r>
              <a:rPr lang="en-US" sz="2400" b="1" dirty="0" smtClean="0">
                <a:latin typeface="Cambria" panose="02040503050406030204" pitchFamily="18" charset="0"/>
                <a:ea typeface="Cambria" panose="02040503050406030204" pitchFamily="18" charset="0"/>
              </a:rPr>
              <a:t>,” is used </a:t>
            </a:r>
            <a:r>
              <a:rPr lang="en-US" sz="2400" b="1" u="sng" dirty="0" smtClean="0">
                <a:latin typeface="Cambria" panose="02040503050406030204" pitchFamily="18" charset="0"/>
                <a:ea typeface="Cambria" panose="02040503050406030204" pitchFamily="18" charset="0"/>
              </a:rPr>
              <a:t>ten</a:t>
            </a:r>
            <a:r>
              <a:rPr lang="en-US" sz="2400" b="1" dirty="0" smtClean="0">
                <a:latin typeface="Cambria" panose="02040503050406030204" pitchFamily="18" charset="0"/>
                <a:ea typeface="Cambria" panose="02040503050406030204" pitchFamily="18" charset="0"/>
              </a:rPr>
              <a:t> times.  The idea is one of bringing </a:t>
            </a:r>
            <a:r>
              <a:rPr lang="en-US" sz="2400" b="1" i="1" dirty="0" smtClean="0">
                <a:latin typeface="Cambria" panose="02040503050406030204" pitchFamily="18" charset="0"/>
                <a:ea typeface="Cambria" panose="02040503050406030204" pitchFamily="18" charset="0"/>
              </a:rPr>
              <a:t>help</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consolation</a:t>
            </a:r>
            <a:r>
              <a:rPr lang="en-US" sz="2400" b="1" dirty="0" smtClean="0">
                <a:latin typeface="Cambria" panose="02040503050406030204" pitchFamily="18" charset="0"/>
                <a:ea typeface="Cambria" panose="02040503050406030204" pitchFamily="18" charset="0"/>
              </a:rPr>
              <a:t>, or </a:t>
            </a:r>
            <a:r>
              <a:rPr lang="en-US" sz="2400" b="1" i="1" dirty="0" smtClean="0">
                <a:latin typeface="Cambria" panose="02040503050406030204" pitchFamily="18" charset="0"/>
                <a:ea typeface="Cambria" panose="02040503050406030204" pitchFamily="18" charset="0"/>
              </a:rPr>
              <a:t>comfort</a:t>
            </a:r>
            <a:r>
              <a:rPr lang="en-US" sz="2400" b="1" dirty="0" smtClean="0">
                <a:latin typeface="Cambria" panose="02040503050406030204" pitchFamily="18" charset="0"/>
                <a:ea typeface="Cambria" panose="02040503050406030204" pitchFamily="18" charset="0"/>
              </a:rPr>
              <a:t>.</a:t>
            </a:r>
            <a:endParaRPr lang="en-US" sz="2400" b="1" dirty="0" smtClean="0">
              <a:latin typeface="Cambria" pitchFamily="18" charset="0"/>
            </a:endParaRPr>
          </a:p>
          <a:p>
            <a:pPr indent="457200">
              <a:spcAft>
                <a:spcPts val="1200"/>
              </a:spcAft>
            </a:pPr>
            <a:r>
              <a:rPr lang="en-US" sz="2400" b="1" dirty="0" smtClean="0">
                <a:latin typeface="Cambria" pitchFamily="18" charset="0"/>
              </a:rPr>
              <a:t>Like a nurse at a patience bedside, or a companion providing strength to a friend during weakness,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comfort</a:t>
            </a:r>
            <a:r>
              <a:rPr lang="en-US" sz="2400" b="1" i="1" dirty="0" smtClean="0">
                <a:latin typeface="Cambria" pitchFamily="18" charset="0"/>
              </a:rPr>
              <a:t>”</a:t>
            </a:r>
            <a:r>
              <a:rPr lang="en-US" sz="2400" b="1" dirty="0" smtClean="0">
                <a:latin typeface="Cambria" pitchFamily="18" charset="0"/>
              </a:rPr>
              <a:t> is given by those who care enough to reach out and help in times of need.</a:t>
            </a:r>
          </a:p>
          <a:p>
            <a:pPr indent="457200">
              <a:spcAft>
                <a:spcPts val="1200"/>
              </a:spcAft>
            </a:pPr>
            <a:r>
              <a:rPr lang="en-US" sz="2400" b="1" dirty="0" smtClean="0">
                <a:latin typeface="Cambria" pitchFamily="18" charset="0"/>
              </a:rPr>
              <a:t>This is one of the words Jesus uses for the Holy Spirit: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 will ask the Father, and He will give you another Helper [Comforter], that he may be with you forever</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John 14:16</a:t>
            </a:r>
            <a:r>
              <a:rPr lang="en-US" sz="2400" b="1" dirty="0" smtClean="0">
                <a:latin typeface="Cambria" pitchFamily="18" charset="0"/>
              </a:rPr>
              <a:t>).</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Many of us imagine that the Holy Spirit comforts the suffering mystically, immediately, and directly – and that does happen occasionally.  </a:t>
            </a:r>
            <a:endParaRPr lang="en-US" sz="2400" b="1" i="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7559930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6007" y="1219200"/>
            <a:ext cx="8592670"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Yet, at times in the midst of some tragedy, crisis, or catastrophe, a sudden, inexplicable peace passes over us. </a:t>
            </a:r>
          </a:p>
          <a:p>
            <a:pPr indent="457200">
              <a:spcAft>
                <a:spcPts val="1200"/>
              </a:spcAft>
            </a:pPr>
            <a:r>
              <a:rPr lang="en-US" sz="2400" b="1" dirty="0" smtClean="0">
                <a:latin typeface="Cambria" pitchFamily="18" charset="0"/>
              </a:rPr>
              <a:t>From that moment on, we know, we believer, we even feel that God is in control and we can rest in Him regardless of the outcome. </a:t>
            </a:r>
            <a:endParaRPr lang="en-US" sz="2400" b="1" dirty="0">
              <a:latin typeface="Cambria" pitchFamily="18" charset="0"/>
            </a:endParaRPr>
          </a:p>
          <a:p>
            <a:pPr indent="457200">
              <a:spcAft>
                <a:spcPts val="1200"/>
              </a:spcAft>
            </a:pPr>
            <a:r>
              <a:rPr lang="en-US" sz="2400" b="1" dirty="0" smtClean="0">
                <a:latin typeface="Cambria" pitchFamily="18" charset="0"/>
              </a:rPr>
              <a:t>More often, however, the Spirit works through Spirit-indwelled believers and the Spirit-filled community of faith to minister to those who suffer.  </a:t>
            </a:r>
          </a:p>
          <a:p>
            <a:pPr indent="457200">
              <a:spcAft>
                <a:spcPts val="1200"/>
              </a:spcAft>
            </a:pPr>
            <a:r>
              <a:rPr lang="en-US" sz="2400" b="1" dirty="0" smtClean="0">
                <a:latin typeface="Cambria" pitchFamily="18" charset="0"/>
              </a:rPr>
              <a:t>By an encouraging word, a heart-felt embrace, a kind note, a loving presence, a side-by-side walk through death’s valley – the spirit works through God’s people to comfort those downtrodden by the pain and turmoil of life.</a:t>
            </a:r>
          </a:p>
        </p:txBody>
      </p:sp>
    </p:spTree>
    <p:extLst>
      <p:ext uri="{BB962C8B-B14F-4D97-AF65-F5344CB8AC3E}">
        <p14:creationId xmlns:p14="http://schemas.microsoft.com/office/powerpoint/2010/main" xmlns="" val="30350035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assured the Corinthians that God comforts us, and that the Spirit ministers comfort in our lives, Paul takes a closer look at the reason why God allows suffering in the first place. </a:t>
            </a:r>
            <a:endParaRPr lang="en-US" sz="2400" b="1" dirty="0">
              <a:latin typeface="Cambria" pitchFamily="18" charset="0"/>
            </a:endParaRPr>
          </a:p>
          <a:p>
            <a:pPr indent="457200">
              <a:spcAft>
                <a:spcPts val="1200"/>
              </a:spcAft>
            </a:pPr>
            <a:r>
              <a:rPr lang="en-US" sz="2400" b="1" dirty="0" smtClean="0">
                <a:latin typeface="Cambria" pitchFamily="18" charset="0"/>
              </a:rPr>
              <a:t>While the Bible gives no quick or easy answers to the problem of suffering, Paul touches on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ways</a:t>
            </a:r>
            <a:r>
              <a:rPr lang="en-US" sz="2400" b="1" dirty="0" smtClean="0">
                <a:latin typeface="Cambria" pitchFamily="18" charset="0"/>
              </a:rPr>
              <a:t> God uses  our suffering in this world for our good and His glory.  </a:t>
            </a:r>
          </a:p>
          <a:p>
            <a:pPr indent="457200">
              <a:spcAft>
                <a:spcPts val="1200"/>
              </a:spcAft>
            </a:pPr>
            <a:r>
              <a:rPr lang="en-US" sz="2400" b="1" dirty="0" smtClean="0">
                <a:latin typeface="Cambria" pitchFamily="18" charset="0"/>
              </a:rPr>
              <a:t>Swindoll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400" b="1" i="1" dirty="0" smtClean="0">
                <a:latin typeface="Cambria" pitchFamily="18" charset="0"/>
              </a:rPr>
              <a:t>“I don’t want you to get the impression that these three things will answer the ultimate question of </a:t>
            </a:r>
            <a:r>
              <a:rPr lang="en-US" sz="2400" b="1" i="1" dirty="0" smtClean="0">
                <a:effectLst>
                  <a:outerShdw blurRad="38100" dist="38100" dir="2700000" algn="tl">
                    <a:srgbClr val="000000">
                      <a:alpha val="43137"/>
                    </a:srgbClr>
                  </a:outerShdw>
                </a:effectLst>
                <a:latin typeface="Cambria" pitchFamily="18" charset="0"/>
              </a:rPr>
              <a:t>WHY?”</a:t>
            </a:r>
          </a:p>
          <a:p>
            <a:pPr indent="457200">
              <a:spcAft>
                <a:spcPts val="1200"/>
              </a:spcAft>
            </a:pPr>
            <a:r>
              <a:rPr lang="en-US" sz="2400" b="1" dirty="0" smtClean="0">
                <a:latin typeface="Cambria" pitchFamily="18" charset="0"/>
              </a:rPr>
              <a:t>We must understand them as the redemptive work of an all-good, all-wise, all-powerful God who graciously and mercifully brings good from even the worst situations            (</a:t>
            </a:r>
            <a:r>
              <a:rPr lang="en-US" sz="2400" b="1" dirty="0" smtClean="0">
                <a:effectLst>
                  <a:outerShdw blurRad="38100" dist="38100" dir="2700000" algn="tl">
                    <a:srgbClr val="000000">
                      <a:alpha val="43137"/>
                    </a:srgbClr>
                  </a:outerShdw>
                </a:effectLst>
                <a:latin typeface="Cambria" pitchFamily="18" charset="0"/>
              </a:rPr>
              <a:t>Romans 8:28</a:t>
            </a:r>
            <a:r>
              <a:rPr lang="en-US" sz="2400" b="1" dirty="0" smtClean="0">
                <a:latin typeface="Cambria" pitchFamily="18" charset="0"/>
              </a:rPr>
              <a:t>). </a:t>
            </a:r>
          </a:p>
        </p:txBody>
      </p:sp>
    </p:spTree>
    <p:extLst>
      <p:ext uri="{BB962C8B-B14F-4D97-AF65-F5344CB8AC3E}">
        <p14:creationId xmlns:p14="http://schemas.microsoft.com/office/powerpoint/2010/main" xmlns="" val="42829226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13764" y="1219200"/>
            <a:ext cx="8601635" cy="533917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anose="02040502050405020303" pitchFamily="18" charset="0"/>
              </a:rPr>
              <a:t>4</a:t>
            </a:r>
            <a:r>
              <a:rPr lang="en-US" sz="2700" i="1" dirty="0" smtClean="0">
                <a:latin typeface="Georgia" panose="02040502050405020303" pitchFamily="18" charset="0"/>
              </a:rPr>
              <a:t>who comforts us in all our tribulation, that we may be able to comfort those who are in any trouble, with the comfort with which we ourselves are comforted by God.  </a:t>
            </a:r>
            <a:r>
              <a:rPr lang="en-US" sz="2700" b="1" baseline="30000" dirty="0" smtClean="0">
                <a:effectLst>
                  <a:outerShdw blurRad="38100" dist="38100" dir="2700000" algn="tl">
                    <a:srgbClr val="000000">
                      <a:alpha val="43137"/>
                    </a:srgbClr>
                  </a:outerShdw>
                </a:effectLst>
                <a:latin typeface="Georgia" panose="02040502050405020303" pitchFamily="18" charset="0"/>
              </a:rPr>
              <a:t>5</a:t>
            </a:r>
            <a:r>
              <a:rPr lang="en-US" sz="2700" i="1" dirty="0" smtClean="0">
                <a:latin typeface="Georgia" panose="02040502050405020303" pitchFamily="18" charset="0"/>
              </a:rPr>
              <a:t>For as the sufferings of Christ abound in us, so our consolation also abounds through Christ.  </a:t>
            </a:r>
            <a:r>
              <a:rPr lang="en-US" sz="2700" b="1" baseline="30000" dirty="0" smtClean="0">
                <a:effectLst>
                  <a:outerShdw blurRad="38100" dist="38100" dir="2700000" algn="tl">
                    <a:srgbClr val="000000">
                      <a:alpha val="43137"/>
                    </a:srgbClr>
                  </a:outerShdw>
                </a:effectLst>
                <a:latin typeface="Georgia" panose="02040502050405020303" pitchFamily="18" charset="0"/>
              </a:rPr>
              <a:t>6</a:t>
            </a:r>
            <a:r>
              <a:rPr lang="en-US" sz="2700" i="1" dirty="0" smtClean="0">
                <a:latin typeface="Georgia" panose="02040502050405020303" pitchFamily="18" charset="0"/>
              </a:rPr>
              <a:t>Now if we are afflicted, it is for your consolation and salvation, which is effective for enduring the same sufferings which we also suffer.  Or if we are comforted, it is for your consolation and </a:t>
            </a:r>
            <a:r>
              <a:rPr lang="en-US" sz="2700" i="1" dirty="0">
                <a:latin typeface="Georgia" panose="02040502050405020303" pitchFamily="18" charset="0"/>
              </a:rPr>
              <a:t>salvation.  </a:t>
            </a:r>
            <a:r>
              <a:rPr lang="en-US" sz="2700" b="1" baseline="30000" dirty="0" smtClean="0">
                <a:effectLst>
                  <a:outerShdw blurRad="38100" dist="38100" dir="2700000" algn="tl">
                    <a:srgbClr val="000000">
                      <a:alpha val="43137"/>
                    </a:srgbClr>
                  </a:outerShdw>
                </a:effectLst>
                <a:latin typeface="Georgia" panose="02040502050405020303" pitchFamily="18" charset="0"/>
              </a:rPr>
              <a:t>7</a:t>
            </a:r>
            <a:r>
              <a:rPr lang="en-US" sz="2700" i="1" dirty="0" smtClean="0">
                <a:latin typeface="Georgia" panose="02040502050405020303" pitchFamily="18" charset="0"/>
              </a:rPr>
              <a:t>And </a:t>
            </a:r>
            <a:r>
              <a:rPr lang="en-US" sz="2700" i="1" dirty="0">
                <a:latin typeface="Georgia" panose="02040502050405020303" pitchFamily="18" charset="0"/>
              </a:rPr>
              <a:t>our hope for you is steadfast, because we know that as you are partakers of the sufferings, </a:t>
            </a:r>
            <a:r>
              <a:rPr lang="en-US" sz="2700" i="1" dirty="0" smtClean="0">
                <a:latin typeface="Georgia" panose="02040502050405020303" pitchFamily="18" charset="0"/>
              </a:rPr>
              <a:t>so also you </a:t>
            </a:r>
            <a:r>
              <a:rPr lang="en-US" sz="2700" i="1" dirty="0">
                <a:latin typeface="Georgia" panose="02040502050405020303" pitchFamily="18" charset="0"/>
              </a:rPr>
              <a:t>will partake of the consolation</a:t>
            </a:r>
            <a:r>
              <a:rPr lang="en-US" sz="2700" i="1" dirty="0" smtClean="0">
                <a:latin typeface="Georgia" panose="02040502050405020303" pitchFamily="18" charset="0"/>
              </a:rPr>
              <a:t>.</a:t>
            </a:r>
            <a:endParaRPr lang="en-US" sz="27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1:4-7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1622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1:4-7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535531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Suffering prepares us to comfort others (1:4-7). </a:t>
            </a:r>
            <a:r>
              <a:rPr lang="en-US" sz="2400" b="1" dirty="0" smtClean="0">
                <a:latin typeface="Cambria" panose="02040503050406030204" pitchFamily="18" charset="0"/>
                <a:ea typeface="Cambria" panose="02040503050406030204" pitchFamily="18" charset="0"/>
              </a:rPr>
              <a:t>God’s grace and power enable us to endure suffering through various means. </a:t>
            </a:r>
          </a:p>
          <a:p>
            <a:pPr indent="457200">
              <a:spcAft>
                <a:spcPts val="1200"/>
              </a:spcAft>
            </a:pPr>
            <a:r>
              <a:rPr lang="en-US" sz="2400" b="1" dirty="0" smtClean="0">
                <a:latin typeface="Cambria" panose="02040503050406030204" pitchFamily="18" charset="0"/>
                <a:ea typeface="Cambria" panose="02040503050406030204" pitchFamily="18" charset="0"/>
              </a:rPr>
              <a:t>When His comfort has done its work in our lives, then we in-turn become the Holy Spirit’s comforters for others who will endure similar situations. </a:t>
            </a:r>
          </a:p>
          <a:p>
            <a:pPr indent="457200">
              <a:spcAft>
                <a:spcPts val="1200"/>
              </a:spcAft>
            </a:pPr>
            <a:r>
              <a:rPr lang="en-US" sz="2400" b="1" dirty="0" smtClean="0">
                <a:latin typeface="Cambria" panose="02040503050406030204" pitchFamily="18" charset="0"/>
                <a:ea typeface="Cambria" panose="02040503050406030204" pitchFamily="18" charset="0"/>
              </a:rPr>
              <a:t>The Lord can use our horrible experiences to minister    to countless lives with the hope-filled, message of Christ.</a:t>
            </a:r>
          </a:p>
          <a:p>
            <a:pPr indent="457200">
              <a:spcAft>
                <a:spcPts val="600"/>
              </a:spcAft>
            </a:pPr>
            <a:r>
              <a:rPr lang="en-US" sz="2400" b="1" dirty="0" smtClean="0">
                <a:latin typeface="Cambria" panose="02040503050406030204" pitchFamily="18" charset="0"/>
                <a:ea typeface="Cambria" panose="02040503050406030204" pitchFamily="18" charset="0"/>
              </a:rPr>
              <a:t>The comfort of God through a tragic experience can explode into a chain reaction of comfort for others.  The parent who has lost a child can best comfort another  grieving parent.  The businessman who suffered bankruptcy can comfort other in the throes of financial disaster. </a:t>
            </a:r>
            <a:endParaRPr lang="en-US" sz="2400" b="1" dirty="0">
              <a:effectLst>
                <a:outerShdw blurRad="38100" dist="38100" dir="2700000" algn="tl">
                  <a:srgbClr val="000000">
                    <a:alpha val="43137"/>
                  </a:srgbClr>
                </a:outerShdw>
              </a:effectLst>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243445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1:4-7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Men and women who have endured the pain of chronic illness can best support those facing the same kind of suffering. </a:t>
            </a:r>
          </a:p>
          <a:p>
            <a:pPr indent="457200">
              <a:spcAft>
                <a:spcPts val="1200"/>
              </a:spcAft>
            </a:pPr>
            <a:r>
              <a:rPr lang="en-US" sz="2400" b="1" dirty="0" smtClean="0">
                <a:latin typeface="Cambria" panose="02040503050406030204" pitchFamily="18" charset="0"/>
                <a:ea typeface="Cambria" panose="02040503050406030204" pitchFamily="18" charset="0"/>
              </a:rPr>
              <a:t>Those who have overcome the debilitating effects of depression can minister comfort to others who have been crippled by this insidious black hole in the soul. </a:t>
            </a:r>
          </a:p>
          <a:p>
            <a:pPr indent="457200">
              <a:spcAft>
                <a:spcPts val="1200"/>
              </a:spcAft>
            </a:pPr>
            <a:r>
              <a:rPr lang="en-US" sz="2400" b="1" dirty="0" smtClean="0">
                <a:latin typeface="Cambria" panose="02040503050406030204" pitchFamily="18" charset="0"/>
                <a:ea typeface="Cambria" panose="02040503050406030204" pitchFamily="18" charset="0"/>
              </a:rPr>
              <a:t>Paul points out an important theological truth we would do well to keep at the forefront of our minds:  Suffering is not a punishment, but a sharing in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sufferings of Christ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Just as our Lord Jesus suffering in this world, so we who have committed to following in His footsteps should not expect to escape the same kind of suffering as our Master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10:24</a:t>
            </a:r>
            <a:r>
              <a:rPr lang="en-US" sz="2400" b="1" dirty="0" smtClean="0">
                <a:latin typeface="Cambria" panose="02040503050406030204" pitchFamily="18" charset="0"/>
                <a:ea typeface="Cambria" panose="02040503050406030204" pitchFamily="18" charset="0"/>
              </a:rPr>
              <a:t>). </a:t>
            </a:r>
            <a:endParaRPr lang="en-US" sz="2400" b="1" dirty="0">
              <a:effectLst>
                <a:outerShdw blurRad="38100" dist="38100" dir="2700000" algn="tl">
                  <a:srgbClr val="000000">
                    <a:alpha val="43137"/>
                  </a:srgbClr>
                </a:outerShdw>
              </a:effectLst>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20656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1:4-7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461664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Just as Christ conquered suffering and death through the resurrection, so also we will conquer being raised by the same Spirit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8:11</a:t>
            </a:r>
            <a:r>
              <a:rPr lang="en-US" sz="2400" b="1" dirty="0" smtClean="0">
                <a:latin typeface="Cambria" panose="02040503050406030204" pitchFamily="18" charset="0"/>
                <a:ea typeface="Cambria" panose="02040503050406030204" pitchFamily="18" charset="0"/>
              </a:rPr>
              <a:t>).  While we have been called to a life of much suffering, God’s comfort will lessen that suffering.</a:t>
            </a:r>
          </a:p>
          <a:p>
            <a:pPr indent="457200">
              <a:spcAft>
                <a:spcPts val="1200"/>
              </a:spcAft>
            </a:pPr>
            <a:r>
              <a:rPr lang="en-US" sz="2400" b="1" dirty="0" smtClean="0">
                <a:latin typeface="Cambria" panose="02040503050406030204" pitchFamily="18" charset="0"/>
                <a:ea typeface="Cambria" panose="02040503050406030204" pitchFamily="18" charset="0"/>
              </a:rPr>
              <a:t>Paul point out that he and his apostolic associates have been afflicted with trials, persecution, imprisonment, and hardships for the sake of the Corinthian Christians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So, as the Corinthians themselves faced uncomfortable pressure from false teachers, Paul and the other authentic teachers were in a position to encourage them to persevere through suffering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1:7</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4687539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13764" y="1219200"/>
            <a:ext cx="8601635" cy="293852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8</a:t>
            </a:r>
            <a:r>
              <a:rPr lang="en-US" sz="2800" i="1" dirty="0" smtClean="0">
                <a:latin typeface="Georgia" panose="02040502050405020303" pitchFamily="18" charset="0"/>
              </a:rPr>
              <a:t>For </a:t>
            </a:r>
            <a:r>
              <a:rPr lang="en-US" sz="2800" i="1" dirty="0">
                <a:latin typeface="Georgia" panose="02040502050405020303" pitchFamily="18" charset="0"/>
              </a:rPr>
              <a:t>we do not want you to be ignorant, brethren, of our trouble which came to us in Asia: that we were burdened beyond measure, above strength, </a:t>
            </a:r>
            <a:r>
              <a:rPr lang="en-US" sz="2800" i="1" dirty="0" smtClean="0">
                <a:latin typeface="Georgia" panose="02040502050405020303" pitchFamily="18" charset="0"/>
              </a:rPr>
              <a:t> so </a:t>
            </a:r>
            <a:r>
              <a:rPr lang="en-US" sz="2800" i="1" dirty="0">
                <a:latin typeface="Georgia" panose="02040502050405020303" pitchFamily="18" charset="0"/>
              </a:rPr>
              <a:t>that we despaired even of life.  </a:t>
            </a:r>
            <a:r>
              <a:rPr lang="en-US" sz="2800" b="1" baseline="30000" dirty="0" smtClean="0">
                <a:effectLst>
                  <a:outerShdw blurRad="38100" dist="38100" dir="2700000" algn="tl">
                    <a:srgbClr val="000000">
                      <a:alpha val="43137"/>
                    </a:srgbClr>
                  </a:outerShdw>
                </a:effectLst>
                <a:latin typeface="Georgia" panose="02040502050405020303" pitchFamily="18" charset="0"/>
              </a:rPr>
              <a:t>9</a:t>
            </a:r>
            <a:r>
              <a:rPr lang="en-US" sz="2800" i="1" dirty="0" smtClean="0">
                <a:latin typeface="Georgia" panose="02040502050405020303" pitchFamily="18" charset="0"/>
              </a:rPr>
              <a:t>Yes</a:t>
            </a:r>
            <a:r>
              <a:rPr lang="en-US" sz="2800" i="1" dirty="0">
                <a:latin typeface="Georgia" panose="02040502050405020303" pitchFamily="18" charset="0"/>
              </a:rPr>
              <a:t>, we had the sentence of death in ourselves, that we should not trust in ourselves but in God who raises the dead, </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1:8-9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631272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1:8-9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686800" cy="535531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Suffering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keeps us from trusting ourselves (1:8-9).  </a:t>
            </a:r>
            <a:r>
              <a:rPr lang="en-US" sz="2400" b="1" dirty="0" smtClean="0">
                <a:latin typeface="Cambria" panose="02040503050406030204" pitchFamily="18" charset="0"/>
                <a:ea typeface="Cambria" panose="02040503050406030204" pitchFamily="18" charset="0"/>
              </a:rPr>
              <a:t>We don’t know what specific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affliction</a:t>
            </a:r>
            <a:r>
              <a:rPr lang="en-US" sz="2400" b="1" i="1" dirty="0" smtClean="0">
                <a:latin typeface="Cambria" panose="02040503050406030204" pitchFamily="18" charset="0"/>
                <a:ea typeface="Cambria" panose="02040503050406030204" pitchFamily="18" charset="0"/>
              </a:rPr>
              <a:t>” 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danger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Paul and his companions faced in Asia, but clearly is was extreme.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were burdened beyond measure, above strength, so that we despair even of life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1:8</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The Greek word for </a:t>
            </a:r>
            <a:r>
              <a:rPr lang="en-US" sz="2400" b="1" i="1" dirty="0" smtClean="0">
                <a:latin typeface="Cambria" panose="02040503050406030204" pitchFamily="18" charset="0"/>
                <a:ea typeface="Cambria" panose="02040503050406030204" pitchFamily="18" charset="0"/>
              </a:rPr>
              <a:t>“despaired,”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exaporéo</a:t>
            </a:r>
            <a:r>
              <a:rPr lang="en-US" sz="2400" b="1" dirty="0" smtClean="0">
                <a:latin typeface="Cambria" panose="02040503050406030204" pitchFamily="18" charset="0"/>
                <a:ea typeface="Cambria" panose="02040503050406030204" pitchFamily="18" charset="0"/>
              </a:rPr>
              <a:t> implies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total unavailability of an exit.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Paul found himself cornered by catastrophe, unable to extricate himself, with no where to turn and nobody to turn to. </a:t>
            </a:r>
          </a:p>
          <a:p>
            <a:pPr indent="457200">
              <a:spcAft>
                <a:spcPts val="1200"/>
              </a:spcAft>
            </a:pPr>
            <a:r>
              <a:rPr lang="en-US" sz="2400" b="1" dirty="0" smtClean="0">
                <a:latin typeface="Cambria" panose="02040503050406030204" pitchFamily="18" charset="0"/>
                <a:ea typeface="Cambria" panose="02040503050406030204" pitchFamily="18" charset="0"/>
              </a:rPr>
              <a:t>When Paul saw himself on the brink of mortal demise, having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sentence of death</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and of themselves, he discovered God second purpose in suffering: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that we would not trust in ourselves, but in God who raises the dead</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1:9</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7347635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a:t>
            </a:r>
            <a:r>
              <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38417" y="1143000"/>
            <a:ext cx="8601635" cy="5293757"/>
          </a:xfrm>
          <a:prstGeom prst="rect">
            <a:avLst/>
          </a:prstGeom>
          <a:noFill/>
          <a:effectLst/>
        </p:spPr>
        <p:txBody>
          <a:bodyPr wrap="square" rtlCol="0">
            <a:spAutoFit/>
          </a:bodyPr>
          <a:lstStyle/>
          <a:p>
            <a:pPr lvl="0"/>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CITY </a:t>
            </a:r>
            <a:r>
              <a:rPr lang="en-US" sz="2400" b="1" dirty="0">
                <a:effectLst>
                  <a:outerShdw blurRad="38100" dist="38100" dir="2700000" algn="tl">
                    <a:srgbClr val="000000">
                      <a:alpha val="43137"/>
                    </a:srgbClr>
                  </a:outerShdw>
                </a:effectLst>
                <a:latin typeface="Cambria" pitchFamily="18" charset="0"/>
                <a:ea typeface="Cambria" panose="02040503050406030204" pitchFamily="18" charset="0"/>
              </a:rPr>
              <a:t>OF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CORINTH</a:t>
            </a:r>
            <a:r>
              <a:rPr lang="en-US" sz="2000" b="1" dirty="0" smtClean="0">
                <a:effectLst>
                  <a:outerShdw blurRad="38100" dist="38100" dir="2700000" algn="tl">
                    <a:srgbClr val="000000">
                      <a:alpha val="43137"/>
                    </a:srgbClr>
                  </a:outerShdw>
                </a:effectLst>
                <a:latin typeface="Cambria" pitchFamily="18" charset="0"/>
                <a:ea typeface="Cambria" panose="02040503050406030204" pitchFamily="18" charset="0"/>
              </a:rPr>
              <a:t>:  </a:t>
            </a:r>
          </a:p>
          <a:p>
            <a:pPr lvl="0"/>
            <a:endParaRPr lang="en-US" sz="1000" b="1" dirty="0">
              <a:effectLst>
                <a:outerShdw blurRad="38100" dist="38100" dir="2700000" algn="tl">
                  <a:srgbClr val="000000">
                    <a:alpha val="43137"/>
                  </a:srgbClr>
                </a:outerShdw>
              </a:effectLst>
              <a:latin typeface="Cambria" pitchFamily="18" charset="0"/>
              <a:ea typeface="Cambria" panose="02040503050406030204" pitchFamily="18" charset="0"/>
            </a:endParaRPr>
          </a:p>
          <a:p>
            <a:pPr marL="342900" indent="-342900">
              <a:buFont typeface="Arial" panose="020B0604020202020204" pitchFamily="34" charset="0"/>
              <a:buChar char="•"/>
            </a:pPr>
            <a:r>
              <a:rPr lang="en-US" sz="2400" b="1" dirty="0">
                <a:latin typeface="Cambria" panose="02040503050406030204" pitchFamily="18" charset="0"/>
                <a:ea typeface="Cambria" panose="02040503050406030204" pitchFamily="18" charset="0"/>
              </a:rPr>
              <a:t>Was a wealthy city because of its strategic geographical location, very diverse and pluralistic – multicultural, multiethnic society</a:t>
            </a:r>
            <a:r>
              <a:rPr lang="en-US" sz="2400" b="1" dirty="0" smtClean="0">
                <a:latin typeface="Cambria" panose="02040503050406030204" pitchFamily="18" charset="0"/>
                <a:ea typeface="Cambria" panose="02040503050406030204" pitchFamily="18" charset="0"/>
              </a:rPr>
              <a:t>.</a:t>
            </a:r>
          </a:p>
          <a:p>
            <a:endParaRPr lang="en-US" sz="1000" b="1" dirty="0">
              <a:latin typeface="Cambria" panose="02040503050406030204" pitchFamily="18" charset="0"/>
              <a:ea typeface="Cambria" panose="02040503050406030204" pitchFamily="18" charset="0"/>
            </a:endParaRPr>
          </a:p>
          <a:p>
            <a:pPr marL="342900" lvl="0" indent="-342900">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Was a </a:t>
            </a:r>
            <a:r>
              <a:rPr lang="en-US" sz="2400" b="1" dirty="0">
                <a:latin typeface="Cambria" panose="02040503050406030204" pitchFamily="18" charset="0"/>
                <a:ea typeface="Cambria" panose="02040503050406030204" pitchFamily="18" charset="0"/>
              </a:rPr>
              <a:t>locus of  political </a:t>
            </a:r>
            <a:r>
              <a:rPr lang="en-US" sz="2400" b="1" dirty="0" smtClean="0">
                <a:latin typeface="Cambria" panose="02040503050406030204" pitchFamily="18" charset="0"/>
                <a:ea typeface="Cambria" panose="02040503050406030204" pitchFamily="18" charset="0"/>
              </a:rPr>
              <a:t>power and a host to the surrounding regional governors. </a:t>
            </a:r>
          </a:p>
          <a:p>
            <a:pPr marL="171450" lvl="0" indent="-171450">
              <a:buFont typeface="Arial" panose="020B0604020202020204" pitchFamily="34" charset="0"/>
              <a:buChar char="•"/>
            </a:pPr>
            <a:endParaRPr lang="en-US" sz="1000" b="1" dirty="0" smtClean="0">
              <a:latin typeface="Cambria" panose="02040503050406030204" pitchFamily="18" charset="0"/>
              <a:ea typeface="Cambria" panose="02040503050406030204" pitchFamily="18" charset="0"/>
            </a:endParaRPr>
          </a:p>
          <a:p>
            <a:pPr marL="342900" lvl="0" indent="-342900">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Was a </a:t>
            </a:r>
            <a:r>
              <a:rPr lang="en-US" sz="2400" b="1" dirty="0">
                <a:latin typeface="Cambria" panose="02040503050406030204" pitchFamily="18" charset="0"/>
                <a:ea typeface="Cambria" panose="02040503050406030204" pitchFamily="18" charset="0"/>
              </a:rPr>
              <a:t>booming place of </a:t>
            </a:r>
            <a:r>
              <a:rPr lang="en-US" sz="2400" b="1" dirty="0" smtClean="0">
                <a:latin typeface="Cambria" panose="02040503050406030204" pitchFamily="18" charset="0"/>
                <a:ea typeface="Cambria" panose="02040503050406030204" pitchFamily="18" charset="0"/>
              </a:rPr>
              <a:t>commerce, </a:t>
            </a:r>
            <a:r>
              <a:rPr lang="en-US" sz="2400" b="1" dirty="0">
                <a:latin typeface="Cambria" panose="02040503050406030204" pitchFamily="18" charset="0"/>
                <a:ea typeface="Cambria" panose="02040503050406030204" pitchFamily="18" charset="0"/>
              </a:rPr>
              <a:t>economic </a:t>
            </a:r>
            <a:r>
              <a:rPr lang="en-US" sz="2400" b="1" dirty="0" smtClean="0">
                <a:latin typeface="Cambria" panose="02040503050406030204" pitchFamily="18" charset="0"/>
                <a:ea typeface="Cambria" panose="02040503050406030204" pitchFamily="18" charset="0"/>
              </a:rPr>
              <a:t>prosperity, </a:t>
            </a:r>
            <a:r>
              <a:rPr lang="en-US" sz="2400" b="1" dirty="0">
                <a:latin typeface="Cambria" panose="02040503050406030204" pitchFamily="18" charset="0"/>
                <a:ea typeface="Cambria" panose="02040503050406030204" pitchFamily="18" charset="0"/>
              </a:rPr>
              <a:t>and peace.  </a:t>
            </a:r>
          </a:p>
          <a:p>
            <a:pPr marL="171450" indent="-171450">
              <a:buFont typeface="Arial" panose="020B0604020202020204" pitchFamily="34" charset="0"/>
              <a:buChar char="•"/>
            </a:pPr>
            <a:endParaRPr lang="en-US" sz="1000" b="1"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Many religions existed side-by-side, resulting in a plethora of syncretistic belief systems. </a:t>
            </a:r>
          </a:p>
          <a:p>
            <a:endParaRPr lang="en-US" sz="1000" b="1"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Boasted </a:t>
            </a:r>
            <a:r>
              <a:rPr lang="en-US" sz="2400" b="1" dirty="0">
                <a:latin typeface="Cambria" panose="02040503050406030204" pitchFamily="18" charset="0"/>
                <a:ea typeface="Cambria" panose="02040503050406030204" pitchFamily="18" charset="0"/>
              </a:rPr>
              <a:t>a larger marketplace and an institutional bank </a:t>
            </a:r>
            <a:r>
              <a:rPr lang="en-US" sz="2400" b="1" dirty="0" smtClean="0">
                <a:latin typeface="Cambria" panose="02040503050406030204" pitchFamily="18" charset="0"/>
                <a:ea typeface="Cambria" panose="02040503050406030204" pitchFamily="18" charset="0"/>
              </a:rPr>
              <a:t>system.</a:t>
            </a:r>
            <a:endParaRPr lang="en-US" sz="1000" b="1" strike="sngStrike" dirty="0">
              <a:solidFill>
                <a:srgbClr val="FF0000"/>
              </a:solidFill>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96166987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left)">
                                      <p:cBhvr>
                                        <p:cTn id="10" dur="10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left)">
                                      <p:cBhvr>
                                        <p:cTn id="15" dur="1000"/>
                                        <p:tgtEl>
                                          <p:spTgt spid="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wipe(left)">
                                      <p:cBhvr>
                                        <p:cTn id="20" dur="1000"/>
                                        <p:tgtEl>
                                          <p:spTgt spid="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wipe(left)">
                                      <p:cBhvr>
                                        <p:cTn id="25" dur="1000"/>
                                        <p:tgtEl>
                                          <p:spTgt spid="8">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10" end="10"/>
                                            </p:txEl>
                                          </p:spTgt>
                                        </p:tgtEl>
                                        <p:attrNameLst>
                                          <p:attrName>style.visibility</p:attrName>
                                        </p:attrNameLst>
                                      </p:cBhvr>
                                      <p:to>
                                        <p:strVal val="visible"/>
                                      </p:to>
                                    </p:set>
                                    <p:animEffect transition="in" filter="wipe(left)">
                                      <p:cBhvr>
                                        <p:cTn id="30" dur="1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2177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1:8-9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8162" y="990600"/>
            <a:ext cx="8719297" cy="587853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Intense suffering reminds us of our utter helplessness – something we often forget when everything is going well. </a:t>
            </a:r>
          </a:p>
          <a:p>
            <a:pPr indent="457200">
              <a:spcAft>
                <a:spcPts val="1200"/>
              </a:spcAft>
            </a:pPr>
            <a:r>
              <a:rPr lang="en-US" sz="2400" b="1" dirty="0" smtClean="0">
                <a:latin typeface="Cambria" panose="02040503050406030204" pitchFamily="18" charset="0"/>
                <a:ea typeface="Cambria" panose="02040503050406030204" pitchFamily="18" charset="0"/>
              </a:rPr>
              <a:t>However, Proverbs 3:5-6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Trust in the Lord with all your heart and lean not on your own understanding; In all your ways acknowledge Him, and He shall direct your path</a:t>
            </a:r>
            <a:r>
              <a:rPr lang="en-US" sz="2400" b="1" i="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The world’s wisdom challenges this biblical truth.  It urges us to follow our hearts, trust in ourselves, and find our own inner strength. </a:t>
            </a:r>
          </a:p>
          <a:p>
            <a:pPr indent="457200">
              <a:spcAft>
                <a:spcPts val="1200"/>
              </a:spcAft>
            </a:pPr>
            <a:r>
              <a:rPr lang="en-US" sz="2400" b="1" dirty="0" smtClean="0">
                <a:latin typeface="Cambria" panose="02040503050406030204" pitchFamily="18" charset="0"/>
                <a:ea typeface="Cambria" panose="02040503050406030204" pitchFamily="18" charset="0"/>
              </a:rPr>
              <a:t>However, when the dire circumstance of life push us to the very edge of ourselves, we realize that we simply lack the knowledge, strength, and even desire to go on. </a:t>
            </a:r>
          </a:p>
          <a:p>
            <a:pPr indent="457200">
              <a:spcAft>
                <a:spcPts val="1200"/>
              </a:spcAft>
            </a:pPr>
            <a:r>
              <a:rPr lang="en-US" sz="2400" b="1" dirty="0" smtClean="0">
                <a:latin typeface="Cambria" panose="02040503050406030204" pitchFamily="18" charset="0"/>
                <a:ea typeface="Cambria" panose="02040503050406030204" pitchFamily="18" charset="0"/>
              </a:rPr>
              <a:t>When worldly wisdom deceives us and personal resources run dry, God’s strength and wisdom provides us with everything we need to be comforted in our suffering. </a:t>
            </a:r>
          </a:p>
        </p:txBody>
      </p:sp>
    </p:spTree>
    <p:extLst>
      <p:ext uri="{BB962C8B-B14F-4D97-AF65-F5344CB8AC3E}">
        <p14:creationId xmlns:p14="http://schemas.microsoft.com/office/powerpoint/2010/main" xmlns="" val="2381959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228600" y="1219200"/>
            <a:ext cx="8771965" cy="25076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10</a:t>
            </a:r>
            <a:r>
              <a:rPr lang="en-US" sz="2800" i="1" dirty="0" smtClean="0">
                <a:latin typeface="Georgia" panose="02040502050405020303" pitchFamily="18" charset="0"/>
              </a:rPr>
              <a:t>who </a:t>
            </a:r>
            <a:r>
              <a:rPr lang="en-US" sz="2800" i="1" dirty="0">
                <a:latin typeface="Georgia" panose="02040502050405020303" pitchFamily="18" charset="0"/>
              </a:rPr>
              <a:t>delivered us from so great a death, and </a:t>
            </a:r>
            <a:r>
              <a:rPr lang="en-US" sz="2800" i="1" dirty="0" smtClean="0">
                <a:latin typeface="Georgia" panose="02040502050405020303" pitchFamily="18" charset="0"/>
              </a:rPr>
              <a:t>does </a:t>
            </a:r>
            <a:r>
              <a:rPr lang="en-US" sz="2800" i="1" dirty="0">
                <a:latin typeface="Georgia" panose="02040502050405020303" pitchFamily="18" charset="0"/>
              </a:rPr>
              <a:t>deliver us; in whom we trust that He </a:t>
            </a:r>
            <a:r>
              <a:rPr lang="en-US" sz="2800" i="1" dirty="0" smtClean="0">
                <a:latin typeface="Georgia" panose="02040502050405020303" pitchFamily="18" charset="0"/>
              </a:rPr>
              <a:t>will still deliver                  us</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11</a:t>
            </a:r>
            <a:r>
              <a:rPr lang="en-US" sz="2800" i="1" dirty="0" smtClean="0">
                <a:latin typeface="Georgia" panose="02040502050405020303" pitchFamily="18" charset="0"/>
              </a:rPr>
              <a:t>you </a:t>
            </a:r>
            <a:r>
              <a:rPr lang="en-US" sz="2800" i="1" dirty="0">
                <a:latin typeface="Georgia" panose="02040502050405020303" pitchFamily="18" charset="0"/>
              </a:rPr>
              <a:t>also helping together in prayer for us, that thanks may be given by many persons on our </a:t>
            </a:r>
            <a:r>
              <a:rPr lang="en-US" sz="2800" i="1" dirty="0" smtClean="0">
                <a:latin typeface="Georgia" panose="02040502050405020303" pitchFamily="18" charset="0"/>
              </a:rPr>
              <a:t>behalf for </a:t>
            </a:r>
            <a:r>
              <a:rPr lang="en-US" sz="2800" i="1" dirty="0">
                <a:latin typeface="Georgia" panose="02040502050405020303" pitchFamily="18" charset="0"/>
              </a:rPr>
              <a:t>the gift granted to us through many.</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1:10-11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84735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4605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1:8-9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719297" cy="572464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Suffering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teaches us to give thanks in everything (1:10-11).  </a:t>
            </a:r>
            <a:r>
              <a:rPr lang="en-US" sz="2400" b="1" dirty="0" smtClean="0">
                <a:latin typeface="Cambria" panose="02040503050406030204" pitchFamily="18" charset="0"/>
                <a:ea typeface="Cambria" panose="02040503050406030204" pitchFamily="18" charset="0"/>
              </a:rPr>
              <a:t>When God delivers us from hardship as a result    of the faithful prayers of the saints, those prayer partners return praise and thanksgiving to God. </a:t>
            </a:r>
          </a:p>
          <a:p>
            <a:pPr indent="457200">
              <a:spcAft>
                <a:spcPts val="1200"/>
              </a:spcAft>
            </a:pPr>
            <a:r>
              <a:rPr lang="en-US" sz="2400" b="1" dirty="0" smtClean="0">
                <a:latin typeface="Cambria" panose="02040503050406030204" pitchFamily="18" charset="0"/>
                <a:ea typeface="Cambria" panose="02040503050406030204" pitchFamily="18" charset="0"/>
              </a:rPr>
              <a:t>This in turn builds hope and trust in the God who has delivered us.  So, as we encounter suffering and then conquer it through answered prayer, we automatically respond to God with thanksgiving. </a:t>
            </a:r>
          </a:p>
          <a:p>
            <a:pPr indent="457200">
              <a:spcAft>
                <a:spcPts val="1200"/>
              </a:spcAft>
            </a:pPr>
            <a:r>
              <a:rPr lang="en-US" sz="2400" b="1" dirty="0" smtClean="0">
                <a:latin typeface="Cambria" panose="02040503050406030204" pitchFamily="18" charset="0"/>
                <a:ea typeface="Cambria" panose="02040503050406030204" pitchFamily="18" charset="0"/>
              </a:rPr>
              <a:t>Paul’s meditation on the mystery of suffering moves him from an attitude of despair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1:8</a:t>
            </a:r>
            <a:r>
              <a:rPr lang="en-US" sz="2400" b="1" dirty="0" smtClean="0">
                <a:latin typeface="Cambria" panose="02040503050406030204" pitchFamily="18" charset="0"/>
                <a:ea typeface="Cambria" panose="02040503050406030204" pitchFamily="18" charset="0"/>
              </a:rPr>
              <a:t>), to a confession of faith and hope in God, his deliverer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1:10-11</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Because of God’s pattern of faithfulness to us and all the saints before us, we can have a spirit of gratitude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even in the midst of suffering</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4589837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4605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1:8-9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1"/>
            <a:ext cx="8601635"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Many people struggle with thanking and praising God in the midst of hardship, trials or suffering.  </a:t>
            </a:r>
          </a:p>
          <a:p>
            <a:pPr indent="457200">
              <a:spcAft>
                <a:spcPts val="1200"/>
              </a:spcAft>
            </a:pPr>
            <a:r>
              <a:rPr lang="en-US" sz="2400" b="1" dirty="0" smtClean="0">
                <a:latin typeface="Cambria" panose="02040503050406030204" pitchFamily="18" charset="0"/>
                <a:ea typeface="Cambria" panose="02040503050406030204" pitchFamily="18" charset="0"/>
              </a:rPr>
              <a:t>And many who resist this practice are struggling with bitterness, disappointment with God, and even doubts about His goodness. </a:t>
            </a:r>
          </a:p>
          <a:p>
            <a:pPr indent="457200">
              <a:spcAft>
                <a:spcPts val="1200"/>
              </a:spcAft>
            </a:pPr>
            <a:r>
              <a:rPr lang="en-US" sz="2400" b="1" dirty="0" smtClean="0">
                <a:latin typeface="Cambria" panose="02040503050406030204" pitchFamily="18" charset="0"/>
                <a:ea typeface="Cambria" panose="02040503050406030204" pitchFamily="18" charset="0"/>
              </a:rPr>
              <a:t>We might think that if they only knew how this fit into God’s plan, they would be able to offer Him a token of thanks.  But God never promises to explain the purpose of our suffering.</a:t>
            </a:r>
          </a:p>
          <a:p>
            <a:pPr indent="457200">
              <a:spcAft>
                <a:spcPts val="1200"/>
              </a:spcAft>
            </a:pPr>
            <a:r>
              <a:rPr lang="en-US" sz="2400" b="1" dirty="0" smtClean="0">
                <a:latin typeface="Cambria" panose="02040503050406030204" pitchFamily="18" charset="0"/>
                <a:ea typeface="Cambria" panose="02040503050406030204" pitchFamily="18" charset="0"/>
              </a:rPr>
              <a:t>Rather, He promises only that perseverance will be worth it in the end and that He can always be trusted to do what is best for us. </a:t>
            </a:r>
          </a:p>
        </p:txBody>
      </p:sp>
    </p:spTree>
    <p:extLst>
      <p:ext uri="{BB962C8B-B14F-4D97-AF65-F5344CB8AC3E}">
        <p14:creationId xmlns:p14="http://schemas.microsoft.com/office/powerpoint/2010/main" xmlns="" val="1592562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Constantia" pitchFamily="18" charset="0"/>
              </a:rPr>
              <a:t>Handling the Perplexities of Suffering</a:t>
            </a:r>
            <a:endParaRPr lang="en-US" sz="32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1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handling the perplexities of suffering</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219200"/>
            <a:ext cx="8700247" cy="550920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closing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repeats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three simple principles that sheds light on the mystery of suffering. </a:t>
            </a:r>
          </a:p>
          <a:p>
            <a:pPr indent="457200">
              <a:tabLst>
                <a:tab pos="457200" algn="l"/>
              </a:tabLst>
            </a:pPr>
            <a:endParaRPr lang="en-US" sz="1000" b="1" dirty="0">
              <a:latin typeface="Cambria" panose="02040503050406030204" pitchFamily="18" charset="0"/>
              <a:ea typeface="Cambria" panose="02040503050406030204" pitchFamily="18" charset="0"/>
            </a:endParaRPr>
          </a:p>
          <a:p>
            <a:pPr marL="73152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Suffering prepares us to comfort others.  </a:t>
            </a:r>
          </a:p>
          <a:p>
            <a:pPr marL="73152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Suffering keeps us from trusting ourselves.    </a:t>
            </a:r>
          </a:p>
          <a:p>
            <a:pPr marL="73152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Suffering teaches us to give thanks in everything.</a:t>
            </a:r>
            <a:endParaRPr lang="en-US" sz="2400" b="1" i="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Easy to understand.  A cinch to remember.  Simple to teach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But easy to embrace in the midst of a trial?  </a:t>
            </a:r>
            <a:r>
              <a:rPr lang="en-US" sz="2400" b="1" i="1" dirty="0" smtClean="0">
                <a:latin typeface="Cambria" panose="02040503050406030204" pitchFamily="18" charset="0"/>
                <a:ea typeface="Cambria" panose="02040503050406030204" pitchFamily="18" charset="0"/>
              </a:rPr>
              <a:t>Not so fast! </a:t>
            </a:r>
            <a:r>
              <a:rPr lang="en-US" sz="2400" b="1" dirty="0" smtClean="0">
                <a:latin typeface="Cambria" panose="02040503050406030204" pitchFamily="18" charset="0"/>
                <a:ea typeface="Cambria" panose="02040503050406030204" pitchFamily="18" charset="0"/>
              </a:rPr>
              <a:t>Some of the simplest truths are almost impossible to recall and apply to the realities of everyday life.</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the same way, some of the simplest commandments in Scripture are the most difficult to obey – love your neighbor as yourself; love the Lord your God with all that you are.</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10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left)">
                                      <p:cBhvr>
                                        <p:cTn id="32" dur="10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wipe(left)">
                                      <p:cBhvr>
                                        <p:cTn id="37"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1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handling the perplexities of suffering</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990600"/>
            <a:ext cx="8663595" cy="5887781"/>
          </a:xfrm>
          <a:prstGeom prst="rect">
            <a:avLst/>
          </a:prstGeom>
          <a:noFill/>
          <a:effectLst/>
        </p:spPr>
        <p:txBody>
          <a:bodyPr wrap="square" rtlCol="0">
            <a:spAutoFit/>
          </a:bodyPr>
          <a:lstStyle/>
          <a:p>
            <a:pPr algn="ct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 how do we live out these principles in our everyday lives?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 understand Paul’s statements, but how do we put these  into action?</a:t>
            </a:r>
            <a:endParaRPr lang="en-US" sz="2400" b="1" i="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When suffering hits you and doesn’t seem to want to let up, this may seem unnatural and may even offend your sensibilities.  But instead of focusing on your present situation, think of some ways you might help someone else. </a:t>
            </a:r>
          </a:p>
          <a:p>
            <a:pPr>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This refocus will sound a note of hope.  Consider the compassion you will gain and the comfort you can give to others who will face the same kind of trail.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Broken people understand other people who are being broken.  By pondering how your current pain might be able to minister to others, you will gain both a perspective on the present and a hope for the future.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10809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1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handling the perplexities of suffering</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066800"/>
            <a:ext cx="8663595" cy="5139869"/>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With this hope, offer your experience of suffering to God to use in His kingdom as He sees fit. </a:t>
            </a:r>
            <a:endParaRPr lang="en-US" sz="2400" b="1" i="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Rather than fighting, surrender; rather than resisting, release.  This will increase your faith.  Remember, life is bigger than you can handle.  Give it to God.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Stop trying to overcome your physical or emotional pain on your own.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As you open yourself up to the Lord’s comforting touch, He will flow into the dry, barren crevices of your life with the cool, sustaining, refreshing water of life.</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With faith, surrender your self-sufficiency to God so that you may experience His supernatural comfort and concern.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24354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1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handling the perplexities of suffering</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066799"/>
            <a:ext cx="8663595" cy="5570756"/>
          </a:xfrm>
          <a:prstGeom prst="rect">
            <a:avLst/>
          </a:prstGeom>
          <a:noFill/>
          <a:effectLst/>
        </p:spPr>
        <p:txBody>
          <a:bodyPr wrap="square" rtlCol="0">
            <a:spAutoFit/>
          </a:bodyPr>
          <a:lstStyle/>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Although becoming bitter and depressed can and will come naturally, give thanks instead.  This will bring you peace.  Even when being angry seems to make sense, promoting a spirit of thanksgiving will bring healing to your soul.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By focusing on the blessings you have rather than the hardships you must endure, your attitude of thankfulness will become infectious, providing a tremendous testimony for those who want to experience the kind of peace you have.</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Hope</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Faith</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Peace</a:t>
            </a:r>
            <a:r>
              <a:rPr lang="en-US" sz="2400" b="1" dirty="0" smtClean="0">
                <a:latin typeface="Cambria" panose="02040503050406030204" pitchFamily="18" charset="0"/>
                <a:ea typeface="Cambria" panose="02040503050406030204" pitchFamily="18" charset="0"/>
              </a:rPr>
              <a:t> – turns the otherwise discordant sounds of suffering into a harmonious chord.  They may not answer all of the problems or unravel the mystery of pain in every respect, but they equip us with a new perspective from which to handle the perplexities of suffering.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1046696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371600" y="228600"/>
            <a:ext cx="63246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609600" y="5562600"/>
            <a:ext cx="7848600" cy="584775"/>
          </a:xfrm>
          <a:prstGeom prst="rect">
            <a:avLst/>
          </a:prstGeom>
          <a:noFill/>
          <a:effectLst>
            <a:outerShdw blurRad="12700" dist="254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“Unraveling the Mystery of Suffering”</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a:t>
            </a:r>
            <a:r>
              <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38417" y="1143000"/>
            <a:ext cx="8601635" cy="4770537"/>
          </a:xfrm>
          <a:prstGeom prst="rect">
            <a:avLst/>
          </a:prstGeom>
          <a:noFill/>
          <a:effectLst/>
        </p:spPr>
        <p:txBody>
          <a:bodyPr wrap="square" rtlCol="0">
            <a:spAutoFit/>
          </a:bodyPr>
          <a:lstStyle/>
          <a:p>
            <a:pPr lvl="0"/>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CITY </a:t>
            </a:r>
            <a:r>
              <a:rPr lang="en-US" sz="2400" b="1" dirty="0">
                <a:effectLst>
                  <a:outerShdw blurRad="38100" dist="38100" dir="2700000" algn="tl">
                    <a:srgbClr val="000000">
                      <a:alpha val="43137"/>
                    </a:srgbClr>
                  </a:outerShdw>
                </a:effectLst>
                <a:latin typeface="Cambria" pitchFamily="18" charset="0"/>
                <a:ea typeface="Cambria" panose="02040503050406030204" pitchFamily="18" charset="0"/>
              </a:rPr>
              <a:t>OF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CORINTH</a:t>
            </a:r>
            <a:r>
              <a:rPr lang="en-US" sz="2000" b="1" dirty="0" smtClean="0">
                <a:effectLst>
                  <a:outerShdw blurRad="38100" dist="38100" dir="2700000" algn="tl">
                    <a:srgbClr val="000000">
                      <a:alpha val="43137"/>
                    </a:srgbClr>
                  </a:outerShdw>
                </a:effectLst>
                <a:latin typeface="Cambria" pitchFamily="18" charset="0"/>
                <a:ea typeface="Cambria" panose="02040503050406030204" pitchFamily="18" charset="0"/>
              </a:rPr>
              <a:t>:  </a:t>
            </a:r>
          </a:p>
          <a:p>
            <a:pPr lvl="0"/>
            <a:endParaRPr lang="en-US" sz="1000" b="1" dirty="0">
              <a:effectLst>
                <a:outerShdw blurRad="38100" dist="38100" dir="2700000" algn="tl">
                  <a:srgbClr val="000000">
                    <a:alpha val="43137"/>
                  </a:srgbClr>
                </a:outerShdw>
              </a:effectLst>
              <a:latin typeface="Cambria" pitchFamily="18" charset="0"/>
              <a:ea typeface="Cambria" panose="02040503050406030204" pitchFamily="18" charset="0"/>
            </a:endParaRPr>
          </a:p>
          <a:p>
            <a:pPr marL="342900" indent="-342900">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Hosted </a:t>
            </a:r>
            <a:r>
              <a:rPr lang="en-US" sz="2400" b="1" dirty="0">
                <a:latin typeface="Cambria" panose="02040503050406030204" pitchFamily="18" charset="0"/>
                <a:ea typeface="Cambria" panose="02040503050406030204" pitchFamily="18" charset="0"/>
              </a:rPr>
              <a:t>the Isthmus games with included athletic and artistic competitions. </a:t>
            </a:r>
          </a:p>
          <a:p>
            <a:pPr lvl="0"/>
            <a:endParaRPr lang="en-US" sz="1000" b="1" dirty="0" smtClean="0">
              <a:latin typeface="Cambria" panose="02040503050406030204" pitchFamily="18" charset="0"/>
              <a:ea typeface="Cambria" panose="02040503050406030204" pitchFamily="18" charset="0"/>
            </a:endParaRPr>
          </a:p>
          <a:p>
            <a:pPr marL="342900" lvl="0" indent="-342900">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It was </a:t>
            </a:r>
            <a:r>
              <a:rPr lang="en-US" sz="2400" b="1" dirty="0">
                <a:latin typeface="Cambria" panose="02040503050406030204" pitchFamily="18" charset="0"/>
                <a:ea typeface="Cambria" panose="02040503050406030204" pitchFamily="18" charset="0"/>
              </a:rPr>
              <a:t>known for </a:t>
            </a:r>
            <a:r>
              <a:rPr lang="en-US" sz="2400" b="1" dirty="0" smtClean="0">
                <a:latin typeface="Cambria" panose="02040503050406030204" pitchFamily="18" charset="0"/>
                <a:ea typeface="Cambria" panose="02040503050406030204" pitchFamily="18" charset="0"/>
              </a:rPr>
              <a:t>its </a:t>
            </a:r>
            <a:r>
              <a:rPr lang="en-US" sz="2400" b="1" dirty="0">
                <a:latin typeface="Cambria" panose="02040503050406030204" pitchFamily="18" charset="0"/>
                <a:ea typeface="Cambria" panose="02040503050406030204" pitchFamily="18" charset="0"/>
              </a:rPr>
              <a:t>numerous temples of various deities including the Temple of Aphrodite the goddess of Love.</a:t>
            </a:r>
          </a:p>
          <a:p>
            <a:pPr lvl="0"/>
            <a:endParaRPr lang="en-US" sz="1000" b="1" dirty="0" smtClean="0">
              <a:latin typeface="Cambria" panose="02040503050406030204" pitchFamily="18" charset="0"/>
              <a:ea typeface="Cambria" panose="02040503050406030204" pitchFamily="18" charset="0"/>
            </a:endParaRPr>
          </a:p>
          <a:p>
            <a:pPr marL="342900" lvl="0" indent="-342900">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It was </a:t>
            </a:r>
            <a:r>
              <a:rPr lang="en-US" sz="2400" b="1" dirty="0">
                <a:latin typeface="Cambria" panose="02040503050406030204" pitchFamily="18" charset="0"/>
                <a:ea typeface="Cambria" panose="02040503050406030204" pitchFamily="18" charset="0"/>
              </a:rPr>
              <a:t>known as the center of immorality, people came to Corinth on holiday to spend money and find pleasure.  </a:t>
            </a:r>
          </a:p>
          <a:p>
            <a:pPr marL="171450" indent="-171450">
              <a:buFont typeface="Arial" panose="020B0604020202020204" pitchFamily="34" charset="0"/>
              <a:buChar char="•"/>
            </a:pPr>
            <a:endParaRPr lang="en-US" sz="1000" b="1"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Corinth </a:t>
            </a:r>
            <a:r>
              <a:rPr lang="en-US" sz="2400" b="1" dirty="0">
                <a:latin typeface="Cambria" panose="02040503050406030204" pitchFamily="18" charset="0"/>
                <a:ea typeface="Cambria" panose="02040503050406030204" pitchFamily="18" charset="0"/>
              </a:rPr>
              <a:t>stood for everything that </a:t>
            </a:r>
            <a:r>
              <a:rPr lang="en-US" sz="2400" b="1" dirty="0" smtClean="0">
                <a:latin typeface="Cambria" panose="02040503050406030204" pitchFamily="18" charset="0"/>
                <a:ea typeface="Cambria" panose="02040503050406030204" pitchFamily="18" charset="0"/>
              </a:rPr>
              <a:t>was sinful</a:t>
            </a:r>
            <a:r>
              <a:rPr lang="en-US" sz="2400" b="1" dirty="0">
                <a:latin typeface="Cambria" panose="02040503050406030204" pitchFamily="18" charset="0"/>
                <a:ea typeface="Cambria" panose="02040503050406030204" pitchFamily="18" charset="0"/>
              </a:rPr>
              <a:t>, it became </a:t>
            </a:r>
            <a:r>
              <a:rPr lang="en-US" sz="2400" b="1" dirty="0" smtClean="0">
                <a:latin typeface="Cambria" panose="02040503050406030204" pitchFamily="18" charset="0"/>
                <a:ea typeface="Cambria" panose="02040503050406030204" pitchFamily="18" charset="0"/>
              </a:rPr>
              <a:t>   so </a:t>
            </a:r>
            <a:r>
              <a:rPr lang="en-US" sz="2400" b="1" dirty="0">
                <a:latin typeface="Cambria" panose="02040503050406030204" pitchFamily="18" charset="0"/>
                <a:ea typeface="Cambria" panose="02040503050406030204" pitchFamily="18" charset="0"/>
              </a:rPr>
              <a:t>notorious that the term </a:t>
            </a:r>
            <a:r>
              <a:rPr lang="en-US" sz="2400" b="1" i="1" dirty="0">
                <a:latin typeface="Cambria" panose="02040503050406030204" pitchFamily="18" charset="0"/>
                <a:ea typeface="Cambria" panose="02040503050406030204" pitchFamily="18" charset="0"/>
              </a:rPr>
              <a:t>“</a:t>
            </a:r>
            <a:r>
              <a:rPr lang="en-US" sz="2400"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Corinthianize</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came to mean </a:t>
            </a:r>
            <a:r>
              <a:rPr lang="en-US" sz="2400" b="1" dirty="0">
                <a:latin typeface="Cambria" panose="02040503050406030204" pitchFamily="18" charset="0"/>
                <a:ea typeface="Cambria" panose="02040503050406030204" pitchFamily="18" charset="0"/>
              </a:rPr>
              <a:t>“to live in debauchery,” </a:t>
            </a:r>
            <a:r>
              <a:rPr lang="en-US" sz="2400" b="1" dirty="0" smtClean="0">
                <a:latin typeface="Cambria" panose="02040503050406030204" pitchFamily="18" charset="0"/>
                <a:ea typeface="Cambria" panose="02040503050406030204" pitchFamily="18" charset="0"/>
              </a:rPr>
              <a:t>the name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Corinth</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became </a:t>
            </a:r>
            <a:r>
              <a:rPr lang="en-US" sz="2400" b="1" dirty="0">
                <a:latin typeface="Cambria" panose="02040503050406030204" pitchFamily="18" charset="0"/>
                <a:ea typeface="Cambria" panose="02040503050406030204" pitchFamily="18" charset="0"/>
              </a:rPr>
              <a:t>synonymous with </a:t>
            </a:r>
            <a:r>
              <a:rPr lang="en-US" sz="2400" b="1" dirty="0" smtClean="0">
                <a:latin typeface="Cambria" panose="02040503050406030204" pitchFamily="18" charset="0"/>
                <a:ea typeface="Cambria" panose="02040503050406030204" pitchFamily="18" charset="0"/>
              </a:rPr>
              <a:t>immorality and decadence</a:t>
            </a:r>
            <a:r>
              <a:rPr lang="en-US" sz="2400" b="1" i="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07038910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left)">
                                      <p:cBhvr>
                                        <p:cTn id="10" dur="10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left)">
                                      <p:cBhvr>
                                        <p:cTn id="15" dur="1000"/>
                                        <p:tgtEl>
                                          <p:spTgt spid="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wipe(left)">
                                      <p:cBhvr>
                                        <p:cTn id="20" dur="1000"/>
                                        <p:tgtEl>
                                          <p:spTgt spid="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wipe(left)">
                                      <p:cBhvr>
                                        <p:cTn id="25"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31 January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1:12 – 2:4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“In Defense of Integrity”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457200" y="1143000"/>
            <a:ext cx="8449235" cy="5293757"/>
          </a:xfrm>
          <a:prstGeom prst="rect">
            <a:avLst/>
          </a:prstGeom>
          <a:noFill/>
          <a:effectLst/>
        </p:spPr>
        <p:txBody>
          <a:bodyPr wrap="square" rtlCol="0">
            <a:spAutoFit/>
          </a:bodyPr>
          <a:lstStyle/>
          <a:p>
            <a:pPr>
              <a:tabLst>
                <a:tab pos="457200" algn="l"/>
              </a:tabLst>
            </a:pPr>
            <a:r>
              <a:rPr lang="en-US" sz="2400" b="1" dirty="0" smtClean="0">
                <a:effectLst>
                  <a:outerShdw blurRad="38100" dist="38100" dir="2700000" algn="tl">
                    <a:srgbClr val="000000">
                      <a:alpha val="43137"/>
                    </a:srgbClr>
                  </a:outerShdw>
                </a:effectLst>
                <a:latin typeface="Cambria" pitchFamily="18" charset="0"/>
              </a:rPr>
              <a:t>CHURCH </a:t>
            </a:r>
            <a:r>
              <a:rPr lang="en-US" sz="2400" b="1" dirty="0">
                <a:effectLst>
                  <a:outerShdw blurRad="38100" dist="38100" dir="2700000" algn="tl">
                    <a:srgbClr val="000000">
                      <a:alpha val="43137"/>
                    </a:srgbClr>
                  </a:outerShdw>
                </a:effectLst>
                <a:latin typeface="Cambria" pitchFamily="18" charset="0"/>
              </a:rPr>
              <a:t>AT </a:t>
            </a:r>
            <a:r>
              <a:rPr lang="en-US" sz="2400" b="1" dirty="0" smtClean="0">
                <a:effectLst>
                  <a:outerShdw blurRad="38100" dist="38100" dir="2700000" algn="tl">
                    <a:srgbClr val="000000">
                      <a:alpha val="43137"/>
                    </a:srgbClr>
                  </a:outerShdw>
                </a:effectLst>
                <a:latin typeface="Cambria" pitchFamily="18" charset="0"/>
              </a:rPr>
              <a:t>CORINTH</a:t>
            </a: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It was into this social environment that Paul, on </a:t>
            </a:r>
            <a:r>
              <a:rPr lang="en-US" sz="2400" b="1" dirty="0">
                <a:latin typeface="Cambria" panose="02040503050406030204" pitchFamily="18" charset="0"/>
                <a:ea typeface="Cambria" panose="02040503050406030204" pitchFamily="18" charset="0"/>
              </a:rPr>
              <a:t>his second missionary </a:t>
            </a:r>
            <a:r>
              <a:rPr lang="en-US" sz="2400" b="1" dirty="0" smtClean="0">
                <a:latin typeface="Cambria" panose="02040503050406030204" pitchFamily="18" charset="0"/>
                <a:ea typeface="Cambria" panose="02040503050406030204" pitchFamily="18" charset="0"/>
              </a:rPr>
              <a:t>journey, </a:t>
            </a:r>
            <a:r>
              <a:rPr lang="en-US" sz="2400" b="1" dirty="0">
                <a:latin typeface="Cambria" panose="02040503050406030204" pitchFamily="18" charset="0"/>
                <a:ea typeface="Cambria" panose="02040503050406030204" pitchFamily="18" charset="0"/>
              </a:rPr>
              <a:t>established the church in Corinth and </a:t>
            </a:r>
            <a:r>
              <a:rPr lang="en-US" sz="2400" b="1" dirty="0" smtClean="0">
                <a:latin typeface="Cambria" panose="02040503050406030204" pitchFamily="18" charset="0"/>
                <a:ea typeface="Cambria" panose="02040503050406030204" pitchFamily="18" charset="0"/>
              </a:rPr>
              <a:t>spent 18 </a:t>
            </a:r>
            <a:r>
              <a:rPr lang="en-US" sz="2400" b="1" dirty="0">
                <a:latin typeface="Cambria" panose="02040503050406030204" pitchFamily="18" charset="0"/>
                <a:ea typeface="Cambria" panose="02040503050406030204" pitchFamily="18" charset="0"/>
              </a:rPr>
              <a:t>months </a:t>
            </a:r>
            <a:r>
              <a:rPr lang="en-US" sz="2400" b="1" dirty="0" smtClean="0">
                <a:latin typeface="Cambria" panose="02040503050406030204" pitchFamily="18" charset="0"/>
                <a:ea typeface="Cambria" panose="02040503050406030204" pitchFamily="18" charset="0"/>
              </a:rPr>
              <a:t>there </a:t>
            </a:r>
            <a:r>
              <a:rPr lang="en-US" sz="2400" b="1" dirty="0">
                <a:latin typeface="Cambria" panose="02040503050406030204" pitchFamily="18" charset="0"/>
                <a:ea typeface="Cambria" panose="02040503050406030204" pitchFamily="18" charset="0"/>
              </a:rPr>
              <a:t>preaching </a:t>
            </a:r>
            <a:r>
              <a:rPr lang="en-US" sz="2400" b="1" dirty="0" smtClean="0">
                <a:latin typeface="Cambria" panose="02040503050406030204" pitchFamily="18" charset="0"/>
                <a:ea typeface="Cambria" panose="02040503050406030204" pitchFamily="18" charset="0"/>
              </a:rPr>
              <a:t>and teaching the gospel.  </a:t>
            </a:r>
          </a:p>
          <a:p>
            <a:pPr marL="171450" indent="-171450">
              <a:buFont typeface="Arial" panose="020B0604020202020204" pitchFamily="34" charset="0"/>
              <a:buChar char="•"/>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The church was plagued </a:t>
            </a:r>
            <a:r>
              <a:rPr lang="en-US" sz="2400" b="1" dirty="0">
                <a:latin typeface="Cambria" panose="02040503050406030204" pitchFamily="18" charset="0"/>
                <a:ea typeface="Cambria" panose="02040503050406030204" pitchFamily="18" charset="0"/>
              </a:rPr>
              <a:t>with </a:t>
            </a:r>
            <a:r>
              <a:rPr lang="en-US" sz="2400" b="1" dirty="0" smtClean="0">
                <a:latin typeface="Cambria" panose="02040503050406030204" pitchFamily="18" charset="0"/>
                <a:ea typeface="Cambria" panose="02040503050406030204" pitchFamily="18" charset="0"/>
              </a:rPr>
              <a:t>schisms and factions, and sexual immorality. </a:t>
            </a:r>
          </a:p>
          <a:p>
            <a:pPr marL="342900" indent="-342900">
              <a:buFont typeface="Arial" panose="020B0604020202020204" pitchFamily="34" charset="0"/>
              <a:buChar char="•"/>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Marital </a:t>
            </a:r>
            <a:r>
              <a:rPr lang="en-US" sz="2400" b="1" dirty="0">
                <a:latin typeface="Cambria" panose="02040503050406030204" pitchFamily="18" charset="0"/>
                <a:ea typeface="Cambria" panose="02040503050406030204" pitchFamily="18" charset="0"/>
              </a:rPr>
              <a:t>problems, lawsuits, </a:t>
            </a:r>
            <a:r>
              <a:rPr lang="en-US" sz="2400" b="1" dirty="0" smtClean="0">
                <a:latin typeface="Cambria" panose="02040503050406030204" pitchFamily="18" charset="0"/>
                <a:ea typeface="Cambria" panose="02040503050406030204" pitchFamily="18" charset="0"/>
              </a:rPr>
              <a:t>misconduct </a:t>
            </a:r>
            <a:r>
              <a:rPr lang="en-US" sz="2400" b="1" dirty="0">
                <a:latin typeface="Cambria" panose="02040503050406030204" pitchFamily="18" charset="0"/>
                <a:ea typeface="Cambria" panose="02040503050406030204" pitchFamily="18" charset="0"/>
              </a:rPr>
              <a:t>during the Lord’s </a:t>
            </a:r>
            <a:r>
              <a:rPr lang="en-US" sz="2400" b="1" dirty="0" smtClean="0">
                <a:latin typeface="Cambria" panose="02040503050406030204" pitchFamily="18" charset="0"/>
                <a:ea typeface="Cambria" panose="02040503050406030204" pitchFamily="18" charset="0"/>
              </a:rPr>
              <a:t>Supper were prevalent and </a:t>
            </a:r>
            <a:r>
              <a:rPr lang="en-US" sz="2400" b="1" dirty="0">
                <a:latin typeface="Cambria" panose="02040503050406030204" pitchFamily="18" charset="0"/>
                <a:ea typeface="Cambria" panose="02040503050406030204" pitchFamily="18" charset="0"/>
              </a:rPr>
              <a:t>the list could go on and on. </a:t>
            </a: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Yet, the </a:t>
            </a:r>
            <a:r>
              <a:rPr lang="en-US" sz="2400" b="1" dirty="0">
                <a:latin typeface="Cambria" panose="02040503050406030204" pitchFamily="18" charset="0"/>
                <a:ea typeface="Cambria" panose="02040503050406030204" pitchFamily="18" charset="0"/>
              </a:rPr>
              <a:t>church was known for its spiritual </a:t>
            </a:r>
            <a:r>
              <a:rPr lang="en-US" sz="2400" b="1" dirty="0" smtClean="0">
                <a:latin typeface="Cambria" panose="02040503050406030204" pitchFamily="18" charset="0"/>
                <a:ea typeface="Cambria" panose="02040503050406030204" pitchFamily="18" charset="0"/>
              </a:rPr>
              <a:t>giftedness,  </a:t>
            </a:r>
            <a:r>
              <a:rPr lang="en-US" sz="2400" b="1" dirty="0">
                <a:latin typeface="Cambria" panose="02040503050406030204" pitchFamily="18" charset="0"/>
                <a:ea typeface="Cambria" panose="02040503050406030204" pitchFamily="18" charset="0"/>
              </a:rPr>
              <a:t>including speaking in tongues and prophecy.  </a:t>
            </a:r>
          </a:p>
        </p:txBody>
      </p:sp>
    </p:spTree>
    <p:extLst>
      <p:ext uri="{BB962C8B-B14F-4D97-AF65-F5344CB8AC3E}">
        <p14:creationId xmlns:p14="http://schemas.microsoft.com/office/powerpoint/2010/main" xmlns="" val="407117853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left)">
                                      <p:cBhvr>
                                        <p:cTn id="10" dur="10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left)">
                                      <p:cBhvr>
                                        <p:cTn id="15" dur="1000"/>
                                        <p:tgtEl>
                                          <p:spTgt spid="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wipe(left)">
                                      <p:cBhvr>
                                        <p:cTn id="20" dur="1000"/>
                                        <p:tgtEl>
                                          <p:spTgt spid="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animEffect transition="in" filter="wipe(left)">
                                      <p:cBhvr>
                                        <p:cTn id="25"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143000"/>
            <a:ext cx="8382000" cy="4770537"/>
          </a:xfrm>
          <a:prstGeom prst="rect">
            <a:avLst/>
          </a:prstGeom>
          <a:noFill/>
          <a:effectLst/>
        </p:spPr>
        <p:txBody>
          <a:bodyPr wrap="square" rtlCol="0">
            <a:spAutoFit/>
          </a:bodyPr>
          <a:lstStyle/>
          <a:p>
            <a:pPr>
              <a:tabLst>
                <a:tab pos="457200" algn="l"/>
              </a:tabLst>
            </a:pPr>
            <a:r>
              <a:rPr lang="en-US" sz="2400" b="1" dirty="0" smtClean="0">
                <a:effectLst>
                  <a:outerShdw blurRad="38100" dist="38100" dir="2700000" algn="tl">
                    <a:srgbClr val="000000">
                      <a:alpha val="43137"/>
                    </a:srgbClr>
                  </a:outerShdw>
                </a:effectLst>
                <a:latin typeface="Cambria" pitchFamily="18" charset="0"/>
              </a:rPr>
              <a:t>CHURCH </a:t>
            </a:r>
            <a:r>
              <a:rPr lang="en-US" sz="2400" b="1" dirty="0">
                <a:effectLst>
                  <a:outerShdw blurRad="38100" dist="38100" dir="2700000" algn="tl">
                    <a:srgbClr val="000000">
                      <a:alpha val="43137"/>
                    </a:srgbClr>
                  </a:outerShdw>
                </a:effectLst>
                <a:latin typeface="Cambria" pitchFamily="18" charset="0"/>
              </a:rPr>
              <a:t>AT </a:t>
            </a:r>
            <a:r>
              <a:rPr lang="en-US" sz="2400" b="1" dirty="0" smtClean="0">
                <a:effectLst>
                  <a:outerShdw blurRad="38100" dist="38100" dir="2700000" algn="tl">
                    <a:srgbClr val="000000">
                      <a:alpha val="43137"/>
                    </a:srgbClr>
                  </a:outerShdw>
                </a:effectLst>
                <a:latin typeface="Cambria" pitchFamily="18" charset="0"/>
              </a:rPr>
              <a:t>CORINTH</a:t>
            </a: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dirty="0">
              <a:latin typeface="Cambria" panose="02040503050406030204" pitchFamily="18" charset="0"/>
              <a:ea typeface="Cambria" panose="02040503050406030204" pitchFamily="18" charset="0"/>
            </a:endParaRPr>
          </a:p>
          <a:p>
            <a:pPr marL="342900" lvl="0" indent="-342900">
              <a:buFont typeface="Arial" panose="020B0604020202020204" pitchFamily="34" charset="0"/>
              <a:buChar char="•"/>
            </a:pP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Corinthians </a:t>
            </a:r>
            <a:r>
              <a:rPr lang="en-US" sz="2400" b="1" dirty="0">
                <a:latin typeface="Cambria" panose="02040503050406030204" pitchFamily="18" charset="0"/>
                <a:ea typeface="Cambria" panose="02040503050406030204" pitchFamily="18" charset="0"/>
              </a:rPr>
              <a:t>lived in a world much like our </a:t>
            </a:r>
            <a:r>
              <a:rPr lang="en-US" sz="2400" b="1" dirty="0" smtClean="0">
                <a:latin typeface="Cambria" panose="02040503050406030204" pitchFamily="18" charset="0"/>
                <a:ea typeface="Cambria" panose="02040503050406030204" pitchFamily="18" charset="0"/>
              </a:rPr>
              <a:t>21st century </a:t>
            </a:r>
            <a:r>
              <a:rPr lang="en-US" sz="2400" b="1" dirty="0">
                <a:latin typeface="Cambria" panose="02040503050406030204" pitchFamily="18" charset="0"/>
                <a:ea typeface="Cambria" panose="02040503050406030204" pitchFamily="18" charset="0"/>
              </a:rPr>
              <a:t>world. </a:t>
            </a:r>
            <a:endParaRPr lang="en-US" sz="2400" b="1" dirty="0" smtClean="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endParaRPr lang="en-US" sz="1000" b="1" dirty="0">
              <a:latin typeface="Cambria" panose="02040503050406030204" pitchFamily="18" charset="0"/>
              <a:ea typeface="Cambria" panose="02040503050406030204" pitchFamily="18" charset="0"/>
            </a:endParaRPr>
          </a:p>
          <a:p>
            <a:pPr marL="342900" lvl="0" indent="-342900">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They experienced </a:t>
            </a:r>
            <a:r>
              <a:rPr lang="en-US" sz="2400" b="1" dirty="0">
                <a:latin typeface="Cambria" panose="02040503050406030204" pitchFamily="18" charset="0"/>
                <a:ea typeface="Cambria" panose="02040503050406030204" pitchFamily="18" charset="0"/>
              </a:rPr>
              <a:t>the same thirst for intellectualism</a:t>
            </a:r>
            <a:r>
              <a:rPr lang="en-US" sz="2400" b="1" dirty="0" smtClean="0">
                <a:latin typeface="Cambria" panose="02040503050406030204" pitchFamily="18" charset="0"/>
                <a:ea typeface="Cambria" panose="02040503050406030204" pitchFamily="18" charset="0"/>
              </a:rPr>
              <a:t>, the </a:t>
            </a:r>
            <a:r>
              <a:rPr lang="en-US" sz="2400" b="1" dirty="0">
                <a:latin typeface="Cambria" panose="02040503050406030204" pitchFamily="18" charset="0"/>
                <a:ea typeface="Cambria" panose="02040503050406030204" pitchFamily="18" charset="0"/>
              </a:rPr>
              <a:t>same permissiveness toward moral </a:t>
            </a:r>
            <a:r>
              <a:rPr lang="en-US" sz="2400" b="1" dirty="0" smtClean="0">
                <a:latin typeface="Cambria" panose="02040503050406030204" pitchFamily="18" charset="0"/>
                <a:ea typeface="Cambria" panose="02040503050406030204" pitchFamily="18" charset="0"/>
              </a:rPr>
              <a:t>standards, and the </a:t>
            </a:r>
            <a:r>
              <a:rPr lang="en-US" sz="2400" b="1" dirty="0">
                <a:latin typeface="Cambria" panose="02040503050406030204" pitchFamily="18" charset="0"/>
                <a:ea typeface="Cambria" panose="02040503050406030204" pitchFamily="18" charset="0"/>
              </a:rPr>
              <a:t>same fascination for the </a:t>
            </a:r>
            <a:r>
              <a:rPr lang="en-US" sz="2400" b="1" dirty="0" smtClean="0">
                <a:latin typeface="Cambria" panose="02040503050406030204" pitchFamily="18" charset="0"/>
                <a:ea typeface="Cambria" panose="02040503050406030204" pitchFamily="18" charset="0"/>
              </a:rPr>
              <a:t>spectacular. </a:t>
            </a:r>
          </a:p>
          <a:p>
            <a:pPr marL="171450" lvl="0" indent="-171450">
              <a:buFont typeface="Arial" panose="020B0604020202020204" pitchFamily="34" charset="0"/>
              <a:buChar char="•"/>
            </a:pPr>
            <a:endParaRPr lang="en-US" sz="1000" b="1" dirty="0" smtClean="0">
              <a:latin typeface="Cambria" panose="02040503050406030204" pitchFamily="18" charset="0"/>
              <a:ea typeface="Cambria" panose="02040503050406030204" pitchFamily="18" charset="0"/>
            </a:endParaRPr>
          </a:p>
          <a:p>
            <a:pPr marL="342900" lvl="0" indent="-342900">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The church in Corinth was </a:t>
            </a:r>
            <a:r>
              <a:rPr lang="en-US" sz="2400" b="1" dirty="0">
                <a:latin typeface="Cambria" panose="02040503050406030204" pitchFamily="18" charset="0"/>
                <a:ea typeface="Cambria" panose="02040503050406030204" pitchFamily="18" charset="0"/>
              </a:rPr>
              <a:t>like our churches: proud, affluent, </a:t>
            </a:r>
            <a:r>
              <a:rPr lang="en-US" sz="2400" b="1" dirty="0" smtClean="0">
                <a:latin typeface="Cambria" panose="02040503050406030204" pitchFamily="18" charset="0"/>
                <a:ea typeface="Cambria" panose="02040503050406030204" pitchFamily="18" charset="0"/>
              </a:rPr>
              <a:t>materialistic, fervently </a:t>
            </a:r>
            <a:r>
              <a:rPr lang="en-US" sz="2400" b="1" dirty="0">
                <a:latin typeface="Cambria" panose="02040503050406030204" pitchFamily="18" charset="0"/>
                <a:ea typeface="Cambria" panose="02040503050406030204" pitchFamily="18" charset="0"/>
              </a:rPr>
              <a:t>eager for intellectual and social acceptance by the </a:t>
            </a:r>
            <a:r>
              <a:rPr lang="en-US" sz="2400" b="1" dirty="0" smtClean="0">
                <a:latin typeface="Cambria" panose="02040503050406030204" pitchFamily="18" charset="0"/>
                <a:ea typeface="Cambria" panose="02040503050406030204" pitchFamily="18" charset="0"/>
              </a:rPr>
              <a:t>world. </a:t>
            </a:r>
          </a:p>
          <a:p>
            <a:pPr marL="171450" lvl="0" indent="-171450">
              <a:buFont typeface="Arial" panose="020B0604020202020204" pitchFamily="34" charset="0"/>
              <a:buChar char="•"/>
            </a:pPr>
            <a:endParaRPr lang="en-US" sz="1000" b="1" dirty="0">
              <a:latin typeface="Cambria" panose="02040503050406030204" pitchFamily="18" charset="0"/>
              <a:ea typeface="Cambria" panose="02040503050406030204" pitchFamily="18" charset="0"/>
            </a:endParaRPr>
          </a:p>
          <a:p>
            <a:pPr marL="342900" lvl="0" indent="-342900">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They were doctrinally </a:t>
            </a:r>
            <a:r>
              <a:rPr lang="en-US" sz="2400" b="1" dirty="0">
                <a:latin typeface="Cambria" panose="02040503050406030204" pitchFamily="18" charset="0"/>
                <a:ea typeface="Cambria" panose="02040503050406030204" pitchFamily="18" charset="0"/>
              </a:rPr>
              <a:t>orthodox but morally and practically conforming to the world. </a:t>
            </a:r>
          </a:p>
        </p:txBody>
      </p:sp>
    </p:spTree>
    <p:extLst>
      <p:ext uri="{BB962C8B-B14F-4D97-AF65-F5344CB8AC3E}">
        <p14:creationId xmlns:p14="http://schemas.microsoft.com/office/powerpoint/2010/main" xmlns="" val="6091285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left)">
                                      <p:cBhvr>
                                        <p:cTn id="10" dur="10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left)">
                                      <p:cBhvr>
                                        <p:cTn id="15" dur="1000"/>
                                        <p:tgtEl>
                                          <p:spTgt spid="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wipe(left)">
                                      <p:cBhvr>
                                        <p:cTn id="20" dur="1000"/>
                                        <p:tgtEl>
                                          <p:spTgt spid="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wipe(left)">
                                      <p:cBhvr>
                                        <p:cTn id="25"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72034" y="60138"/>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1" y="1066800"/>
            <a:ext cx="8686799" cy="5570756"/>
          </a:xfrm>
          <a:prstGeom prst="rect">
            <a:avLst/>
          </a:prstGeom>
          <a:noFill/>
          <a:effectLst/>
        </p:spPr>
        <p:txBody>
          <a:bodyPr wrap="square" rtlCol="0">
            <a:spAutoFit/>
          </a:bodyPr>
          <a:lstStyle/>
          <a:p>
            <a:pPr>
              <a:tabLst>
                <a:tab pos="457200" algn="l"/>
              </a:tabLst>
            </a:pPr>
            <a:r>
              <a:rPr lang="en-US" sz="2400" b="1" dirty="0" smtClean="0">
                <a:effectLst>
                  <a:outerShdw blurRad="38100" dist="38100" dir="2700000" algn="tl">
                    <a:srgbClr val="000000">
                      <a:alpha val="43137"/>
                    </a:srgbClr>
                  </a:outerShdw>
                </a:effectLst>
                <a:latin typeface="Cambria" pitchFamily="18" charset="0"/>
              </a:rPr>
              <a:t>	PURPOSE </a:t>
            </a:r>
            <a:r>
              <a:rPr lang="en-US" sz="2400" b="1" dirty="0">
                <a:effectLst>
                  <a:outerShdw blurRad="38100" dist="38100" dir="2700000" algn="tl">
                    <a:srgbClr val="000000">
                      <a:alpha val="43137"/>
                    </a:srgbClr>
                  </a:outerShdw>
                </a:effectLst>
                <a:latin typeface="Cambria" pitchFamily="18" charset="0"/>
              </a:rPr>
              <a:t>OF THE EPISTLE</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anose="02040503050406030204" pitchFamily="18" charset="0"/>
                <a:ea typeface="Cambria" panose="02040503050406030204" pitchFamily="18" charset="0"/>
              </a:rPr>
              <a:t>  Because </a:t>
            </a:r>
            <a:r>
              <a:rPr lang="en-US" sz="2400" b="1" dirty="0">
                <a:latin typeface="Cambria" panose="02040503050406030204" pitchFamily="18" charset="0"/>
                <a:ea typeface="Cambria" panose="02040503050406030204" pitchFamily="18" charset="0"/>
              </a:rPr>
              <a:t>many in </a:t>
            </a:r>
            <a:r>
              <a:rPr lang="en-US" sz="2400" b="1" dirty="0" smtClean="0">
                <a:latin typeface="Cambria" panose="02040503050406030204" pitchFamily="18" charset="0"/>
                <a:ea typeface="Cambria" panose="02040503050406030204" pitchFamily="18" charset="0"/>
              </a:rPr>
              <a:t>Corinth did </a:t>
            </a:r>
            <a:r>
              <a:rPr lang="en-US" sz="2400" b="1" dirty="0">
                <a:latin typeface="Cambria" panose="02040503050406030204" pitchFamily="18" charset="0"/>
                <a:ea typeface="Cambria" panose="02040503050406030204" pitchFamily="18" charset="0"/>
              </a:rPr>
              <a:t>not like the corrections of </a:t>
            </a:r>
            <a:r>
              <a:rPr lang="en-US" sz="2400" b="1" dirty="0" smtClean="0">
                <a:latin typeface="Cambria" panose="02040503050406030204" pitchFamily="18" charset="0"/>
                <a:ea typeface="Cambria" panose="02040503050406030204" pitchFamily="18" charset="0"/>
              </a:rPr>
              <a:t>the first letter.  False </a:t>
            </a:r>
            <a:r>
              <a:rPr lang="en-US" sz="2400" b="1" dirty="0">
                <a:latin typeface="Cambria" panose="02040503050406030204" pitchFamily="18" charset="0"/>
                <a:ea typeface="Cambria" panose="02040503050406030204" pitchFamily="18" charset="0"/>
              </a:rPr>
              <a:t>teachers had </a:t>
            </a:r>
            <a:r>
              <a:rPr lang="en-US" sz="2400" b="1" dirty="0" smtClean="0">
                <a:latin typeface="Cambria" panose="02040503050406030204" pitchFamily="18" charset="0"/>
                <a:ea typeface="Cambria" panose="02040503050406030204" pitchFamily="18" charset="0"/>
              </a:rPr>
              <a:t>persuaded </a:t>
            </a:r>
            <a:r>
              <a:rPr lang="en-US" sz="2400" b="1" dirty="0">
                <a:latin typeface="Cambria" panose="02040503050406030204" pitchFamily="18" charset="0"/>
                <a:ea typeface="Cambria" panose="02040503050406030204" pitchFamily="18" charset="0"/>
              </a:rPr>
              <a:t>them to challenge Paul’s apostolic authority.  They claimed Paul was fickle, proud, </a:t>
            </a:r>
            <a:r>
              <a:rPr lang="en-US" sz="2400" b="1" dirty="0" smtClean="0">
                <a:latin typeface="Cambria" panose="02040503050406030204" pitchFamily="18" charset="0"/>
                <a:ea typeface="Cambria" panose="02040503050406030204" pitchFamily="18" charset="0"/>
              </a:rPr>
              <a:t>unimpressive </a:t>
            </a:r>
            <a:r>
              <a:rPr lang="en-US" sz="2400" b="1" dirty="0">
                <a:latin typeface="Cambria" panose="02040503050406030204" pitchFamily="18" charset="0"/>
                <a:ea typeface="Cambria" panose="02040503050406030204" pitchFamily="18" charset="0"/>
              </a:rPr>
              <a:t>in appearance and speech, dishonest, and unqualified as an apostle of Jesus Christ.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So, </a:t>
            </a:r>
            <a:r>
              <a:rPr lang="en-US" sz="2400" b="1" dirty="0">
                <a:latin typeface="Cambria" panose="02040503050406030204" pitchFamily="18" charset="0"/>
                <a:ea typeface="Cambria" panose="02040503050406030204" pitchFamily="18" charset="0"/>
              </a:rPr>
              <a:t>in response to </a:t>
            </a:r>
            <a:r>
              <a:rPr lang="en-US" sz="2400" b="1" dirty="0" smtClean="0">
                <a:latin typeface="Cambria" panose="02040503050406030204" pitchFamily="18" charset="0"/>
                <a:ea typeface="Cambria" panose="02040503050406030204" pitchFamily="18" charset="0"/>
              </a:rPr>
              <a:t>a </a:t>
            </a:r>
            <a:r>
              <a:rPr lang="en-US" sz="2400" b="1" dirty="0">
                <a:latin typeface="Cambria" panose="02040503050406030204" pitchFamily="18" charset="0"/>
                <a:ea typeface="Cambria" panose="02040503050406030204" pitchFamily="18" charset="0"/>
              </a:rPr>
              <a:t>potential mutiny in </a:t>
            </a:r>
            <a:r>
              <a:rPr lang="en-US" sz="2400" b="1" dirty="0" smtClean="0">
                <a:latin typeface="Cambria" panose="02040503050406030204" pitchFamily="18" charset="0"/>
                <a:ea typeface="Cambria" panose="02040503050406030204" pitchFamily="18" charset="0"/>
              </a:rPr>
              <a:t>Corinth, </a:t>
            </a:r>
            <a:r>
              <a:rPr lang="en-US" sz="2400" b="1" dirty="0">
                <a:latin typeface="Cambria" panose="02040503050406030204" pitchFamily="18" charset="0"/>
                <a:ea typeface="Cambria" panose="02040503050406030204" pitchFamily="18" charset="0"/>
              </a:rPr>
              <a:t>Paul writes this letter as a treatise on </a:t>
            </a:r>
            <a:r>
              <a:rPr lang="en-US" sz="2400" b="1" dirty="0" smtClean="0">
                <a:latin typeface="Cambria" panose="02040503050406030204" pitchFamily="18" charset="0"/>
                <a:ea typeface="Cambria" panose="02040503050406030204" pitchFamily="18" charset="0"/>
              </a:rPr>
              <a:t>authentic ministry.  In </a:t>
            </a:r>
            <a:r>
              <a:rPr lang="en-US" sz="2400" b="1" dirty="0">
                <a:latin typeface="Cambria" panose="02040503050406030204" pitchFamily="18" charset="0"/>
                <a:ea typeface="Cambria" panose="02040503050406030204" pitchFamily="18" charset="0"/>
              </a:rPr>
              <a:t>this vivid picture of raw but real ministry, he </a:t>
            </a:r>
            <a:r>
              <a:rPr lang="en-US" sz="2400" b="1" dirty="0" smtClean="0">
                <a:latin typeface="Cambria" panose="02040503050406030204" pitchFamily="18" charset="0"/>
                <a:ea typeface="Cambria" panose="02040503050406030204" pitchFamily="18" charset="0"/>
              </a:rPr>
              <a:t>shines </a:t>
            </a:r>
            <a:r>
              <a:rPr lang="en-US" sz="2400" b="1" dirty="0">
                <a:latin typeface="Cambria" panose="02040503050406030204" pitchFamily="18" charset="0"/>
                <a:ea typeface="Cambria" panose="02040503050406030204" pitchFamily="18" charset="0"/>
              </a:rPr>
              <a:t>a light on the inferior motives, methods, and messages of false teachers and </a:t>
            </a:r>
            <a:r>
              <a:rPr lang="en-US" sz="2400" b="1" dirty="0" smtClean="0">
                <a:latin typeface="Cambria" panose="02040503050406030204" pitchFamily="18" charset="0"/>
                <a:ea typeface="Cambria" panose="02040503050406030204" pitchFamily="18" charset="0"/>
              </a:rPr>
              <a:t>ministries.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In this letter, Paul expresses his thanksgiving </a:t>
            </a:r>
            <a:r>
              <a:rPr lang="en-US" sz="2400" b="1" dirty="0">
                <a:latin typeface="Cambria" panose="02040503050406030204" pitchFamily="18" charset="0"/>
                <a:ea typeface="Cambria" panose="02040503050406030204" pitchFamily="18" charset="0"/>
              </a:rPr>
              <a:t>for the repentant majority, and </a:t>
            </a:r>
            <a:r>
              <a:rPr lang="en-US" sz="2400" b="1" dirty="0" smtClean="0">
                <a:latin typeface="Cambria" panose="02040503050406030204" pitchFamily="18" charset="0"/>
                <a:ea typeface="Cambria" panose="02040503050406030204" pitchFamily="18" charset="0"/>
              </a:rPr>
              <a:t>appeals </a:t>
            </a:r>
            <a:r>
              <a:rPr lang="en-US" sz="2400" b="1" dirty="0">
                <a:latin typeface="Cambria" panose="02040503050406030204" pitchFamily="18" charset="0"/>
                <a:ea typeface="Cambria" panose="02040503050406030204" pitchFamily="18" charset="0"/>
              </a:rPr>
              <a:t>to the rebellious minority to accept his apostolic authority as authentically from </a:t>
            </a:r>
            <a:r>
              <a:rPr lang="en-US" sz="2400" b="1" dirty="0" smtClean="0">
                <a:latin typeface="Cambria" panose="02040503050406030204" pitchFamily="18" charset="0"/>
                <a:ea typeface="Cambria" panose="02040503050406030204" pitchFamily="18" charset="0"/>
              </a:rPr>
              <a:t>Christ.</a:t>
            </a:r>
            <a:r>
              <a:rPr lang="en-US" sz="24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113744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295275" y="1142999"/>
            <a:ext cx="8553450" cy="5201424"/>
          </a:xfrm>
          <a:prstGeom prst="rect">
            <a:avLst/>
          </a:prstGeom>
          <a:noFill/>
          <a:effectLst/>
        </p:spPr>
        <p:txBody>
          <a:bodyPr wrap="square" rtlCol="0">
            <a:spAutoFit/>
          </a:bodyPr>
          <a:lstStyle/>
          <a:p>
            <a:pPr>
              <a:tabLst>
                <a:tab pos="457200" algn="l"/>
              </a:tabLst>
            </a:pPr>
            <a:r>
              <a:rPr lang="en-US" sz="238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HEME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EPISTLE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themes of this letter revolve around both </a:t>
            </a:r>
            <a:r>
              <a:rPr lang="en-US" sz="2400" b="1" dirty="0" smtClean="0">
                <a:latin typeface="Cambria" panose="02040503050406030204" pitchFamily="18" charset="0"/>
                <a:ea typeface="Cambria" panose="02040503050406030204" pitchFamily="18" charset="0"/>
              </a:rPr>
              <a:t>theological </a:t>
            </a:r>
            <a:r>
              <a:rPr lang="en-US" sz="2400" b="1" dirty="0">
                <a:latin typeface="Cambria" panose="02040503050406030204" pitchFamily="18" charset="0"/>
                <a:ea typeface="Cambria" panose="02040503050406030204" pitchFamily="18" charset="0"/>
              </a:rPr>
              <a:t>concepts and </a:t>
            </a:r>
            <a:r>
              <a:rPr lang="en-US" sz="2400" b="1" dirty="0" smtClean="0">
                <a:latin typeface="Cambria" panose="02040503050406030204" pitchFamily="18" charset="0"/>
                <a:ea typeface="Cambria" panose="02040503050406030204" pitchFamily="18" charset="0"/>
              </a:rPr>
              <a:t>the practical </a:t>
            </a:r>
            <a:r>
              <a:rPr lang="en-US" sz="2400" b="1" dirty="0">
                <a:latin typeface="Cambria" panose="02040503050406030204" pitchFamily="18" charset="0"/>
                <a:ea typeface="Cambria" panose="02040503050406030204" pitchFamily="18" charset="0"/>
              </a:rPr>
              <a:t>aspects of Christian </a:t>
            </a:r>
            <a:r>
              <a:rPr lang="en-US" sz="2400" b="1" dirty="0" smtClean="0">
                <a:latin typeface="Cambria" panose="02040503050406030204" pitchFamily="18" charset="0"/>
                <a:ea typeface="Cambria" panose="02040503050406030204" pitchFamily="18" charset="0"/>
              </a:rPr>
              <a:t>living, including crucial </a:t>
            </a:r>
            <a:r>
              <a:rPr lang="en-US" sz="2400" b="1" dirty="0">
                <a:latin typeface="Cambria" panose="02040503050406030204" pitchFamily="18" charset="0"/>
                <a:ea typeface="Cambria" panose="02040503050406030204" pitchFamily="18" charset="0"/>
              </a:rPr>
              <a:t>concerns </a:t>
            </a:r>
            <a:r>
              <a:rPr lang="en-US" sz="2400" b="1" dirty="0" smtClean="0">
                <a:latin typeface="Cambria" panose="02040503050406030204" pitchFamily="18" charset="0"/>
                <a:ea typeface="Cambria" panose="02040503050406030204" pitchFamily="18" charset="0"/>
              </a:rPr>
              <a:t>of </a:t>
            </a:r>
            <a:r>
              <a:rPr lang="en-US" sz="2400" b="1" dirty="0">
                <a:latin typeface="Cambria" panose="02040503050406030204" pitchFamily="18" charset="0"/>
                <a:ea typeface="Cambria" panose="02040503050406030204" pitchFamily="18" charset="0"/>
              </a:rPr>
              <a:t>ministry, principles </a:t>
            </a:r>
            <a:r>
              <a:rPr lang="en-US" sz="2400" b="1" dirty="0" smtClean="0">
                <a:latin typeface="Cambria" panose="02040503050406030204" pitchFamily="18" charset="0"/>
                <a:ea typeface="Cambria" panose="02040503050406030204" pitchFamily="18" charset="0"/>
              </a:rPr>
              <a:t>of generous </a:t>
            </a:r>
            <a:r>
              <a:rPr lang="en-US" sz="2400" b="1" dirty="0">
                <a:latin typeface="Cambria" panose="02040503050406030204" pitchFamily="18" charset="0"/>
                <a:ea typeface="Cambria" panose="02040503050406030204" pitchFamily="18" charset="0"/>
              </a:rPr>
              <a:t>giving, and </a:t>
            </a:r>
            <a:r>
              <a:rPr lang="en-US" sz="2400" b="1" dirty="0" smtClean="0">
                <a:latin typeface="Cambria" panose="02040503050406030204" pitchFamily="18" charset="0"/>
                <a:ea typeface="Cambria" panose="02040503050406030204" pitchFamily="18" charset="0"/>
              </a:rPr>
              <a:t>recognition and submission to true </a:t>
            </a:r>
            <a:r>
              <a:rPr lang="en-US" sz="2400" b="1" dirty="0">
                <a:latin typeface="Cambria" panose="02040503050406030204" pitchFamily="18" charset="0"/>
                <a:ea typeface="Cambria" panose="02040503050406030204" pitchFamily="18" charset="0"/>
              </a:rPr>
              <a:t>apostolic authority.</a:t>
            </a:r>
            <a:endParaRPr lang="en-US" sz="2400" dirty="0">
              <a:latin typeface="Cambria" panose="02040503050406030204" pitchFamily="18" charset="0"/>
              <a:ea typeface="Cambria" panose="02040503050406030204" pitchFamily="18" charset="0"/>
            </a:endParaRP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Paul speak to their concerns about </a:t>
            </a:r>
            <a:r>
              <a:rPr lang="en-US" sz="2400" b="1" dirty="0">
                <a:latin typeface="Cambria" panose="02040503050406030204" pitchFamily="18" charset="0"/>
                <a:ea typeface="Cambria" panose="02040503050406030204" pitchFamily="18" charset="0"/>
              </a:rPr>
              <a:t>the new covenant,</a:t>
            </a:r>
            <a:r>
              <a:rPr lang="en-US" sz="2400" b="1" dirty="0" smtClean="0">
                <a:latin typeface="Cambria" panose="02040503050406030204" pitchFamily="18" charset="0"/>
                <a:ea typeface="Cambria" panose="02040503050406030204" pitchFamily="18" charset="0"/>
              </a:rPr>
              <a:t> forgiveness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relationships</a:t>
            </a:r>
            <a:r>
              <a:rPr lang="en-US" sz="2400" b="1" dirty="0">
                <a:latin typeface="Cambria" panose="02040503050406030204" pitchFamily="18" charset="0"/>
                <a:ea typeface="Cambria" panose="02040503050406030204" pitchFamily="18" charset="0"/>
              </a:rPr>
              <a:t>, suffering, </a:t>
            </a:r>
            <a:r>
              <a:rPr lang="en-US" sz="2400" b="1" dirty="0" smtClean="0">
                <a:latin typeface="Cambria" panose="02040503050406030204" pitchFamily="18" charset="0"/>
                <a:ea typeface="Cambria" panose="02040503050406030204" pitchFamily="18" charset="0"/>
              </a:rPr>
              <a:t>and </a:t>
            </a:r>
            <a:r>
              <a:rPr lang="en-US" sz="2400" b="1" dirty="0">
                <a:latin typeface="Cambria" panose="02040503050406030204" pitchFamily="18" charset="0"/>
                <a:ea typeface="Cambria" panose="02040503050406030204" pitchFamily="18" charset="0"/>
              </a:rPr>
              <a:t>giving</a:t>
            </a:r>
            <a:r>
              <a:rPr lang="en-US" sz="2400" b="1" dirty="0" smtClean="0">
                <a:latin typeface="Cambria" panose="02040503050406030204" pitchFamily="18" charset="0"/>
                <a:ea typeface="Cambria" panose="02040503050406030204" pitchFamily="18" charset="0"/>
              </a:rPr>
              <a:t>, and he pushes back on challenges </a:t>
            </a:r>
            <a:r>
              <a:rPr lang="en-US" sz="2400" b="1" dirty="0">
                <a:latin typeface="Cambria" panose="02040503050406030204" pitchFamily="18" charset="0"/>
                <a:ea typeface="Cambria" panose="02040503050406030204" pitchFamily="18" charset="0"/>
              </a:rPr>
              <a:t>to </a:t>
            </a:r>
            <a:r>
              <a:rPr lang="en-US" sz="2400" b="1" dirty="0" smtClean="0">
                <a:latin typeface="Cambria" panose="02040503050406030204" pitchFamily="18" charset="0"/>
                <a:ea typeface="Cambria" panose="02040503050406030204" pitchFamily="18" charset="0"/>
              </a:rPr>
              <a:t>his </a:t>
            </a:r>
            <a:r>
              <a:rPr lang="en-US" sz="2400" b="1" dirty="0">
                <a:latin typeface="Cambria" panose="02040503050406030204" pitchFamily="18" charset="0"/>
                <a:ea typeface="Cambria" panose="02040503050406030204" pitchFamily="18" charset="0"/>
              </a:rPr>
              <a:t>apostolic </a:t>
            </a:r>
            <a:r>
              <a:rPr lang="en-US" sz="2400" b="1" dirty="0" smtClean="0">
                <a:latin typeface="Cambria" panose="02040503050406030204" pitchFamily="18" charset="0"/>
                <a:ea typeface="Cambria" panose="02040503050406030204" pitchFamily="18" charset="0"/>
              </a:rPr>
              <a:t>credentials and authority </a:t>
            </a:r>
            <a:r>
              <a:rPr lang="en-US" sz="2400" b="1" dirty="0">
                <a:latin typeface="Cambria" panose="02040503050406030204" pitchFamily="18" charset="0"/>
                <a:ea typeface="Cambria" panose="02040503050406030204" pitchFamily="18" charset="0"/>
              </a:rPr>
              <a:t>by </a:t>
            </a:r>
            <a:r>
              <a:rPr lang="en-US" sz="2400" b="1" dirty="0" smtClean="0">
                <a:latin typeface="Cambria" panose="02040503050406030204" pitchFamily="18" charset="0"/>
                <a:ea typeface="Cambria" panose="02040503050406030204" pitchFamily="18" charset="0"/>
              </a:rPr>
              <a:t>the false </a:t>
            </a:r>
            <a:r>
              <a:rPr lang="en-US" sz="2400" b="1" dirty="0">
                <a:latin typeface="Cambria" panose="02040503050406030204" pitchFamily="18" charset="0"/>
                <a:ea typeface="Cambria" panose="02040503050406030204" pitchFamily="18" charset="0"/>
              </a:rPr>
              <a:t>teachers and critics</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In this </a:t>
            </a:r>
            <a:r>
              <a:rPr lang="en-US" sz="2400" b="1" dirty="0">
                <a:latin typeface="Cambria" panose="02040503050406030204" pitchFamily="18" charset="0"/>
                <a:ea typeface="Cambria" panose="02040503050406030204" pitchFamily="18" charset="0"/>
              </a:rPr>
              <a:t>pastoral </a:t>
            </a:r>
            <a:r>
              <a:rPr lang="en-US" sz="2400" b="1" dirty="0" smtClean="0">
                <a:latin typeface="Cambria" panose="02040503050406030204" pitchFamily="18" charset="0"/>
                <a:ea typeface="Cambria" panose="02040503050406030204" pitchFamily="18" charset="0"/>
              </a:rPr>
              <a:t>letter, Paul’s objective is to </a:t>
            </a:r>
            <a:r>
              <a:rPr lang="en-US" sz="2400" b="1" dirty="0">
                <a:latin typeface="Cambria" panose="02040503050406030204" pitchFamily="18" charset="0"/>
                <a:ea typeface="Cambria" panose="02040503050406030204" pitchFamily="18" charset="0"/>
              </a:rPr>
              <a:t>provide guidance, encouragement, and correction to help the Corinthians navigate </a:t>
            </a:r>
            <a:r>
              <a:rPr lang="en-US" sz="2400" b="1" dirty="0" smtClean="0">
                <a:latin typeface="Cambria" panose="02040503050406030204" pitchFamily="18" charset="0"/>
                <a:ea typeface="Cambria" panose="02040503050406030204" pitchFamily="18" charset="0"/>
              </a:rPr>
              <a:t>these </a:t>
            </a:r>
            <a:r>
              <a:rPr lang="en-US" sz="2400" b="1" dirty="0">
                <a:latin typeface="Cambria" panose="02040503050406030204" pitchFamily="18" charset="0"/>
                <a:ea typeface="Cambria" panose="02040503050406030204" pitchFamily="18" charset="0"/>
              </a:rPr>
              <a:t>issues that still </a:t>
            </a:r>
            <a:r>
              <a:rPr lang="en-US" sz="2400" b="1" dirty="0" smtClean="0">
                <a:latin typeface="Cambria" panose="02040503050406030204" pitchFamily="18" charset="0"/>
                <a:ea typeface="Cambria" panose="02040503050406030204" pitchFamily="18" charset="0"/>
              </a:rPr>
              <a:t>challenge </a:t>
            </a:r>
            <a:r>
              <a:rPr lang="en-US" sz="2400" b="1" dirty="0">
                <a:latin typeface="Cambria" panose="02040503050406030204" pitchFamily="18" charset="0"/>
                <a:ea typeface="Cambria" panose="02040503050406030204" pitchFamily="18" charset="0"/>
              </a:rPr>
              <a:t>their unity, </a:t>
            </a:r>
            <a:r>
              <a:rPr lang="en-US" sz="2400" b="1" dirty="0" smtClean="0">
                <a:latin typeface="Cambria" panose="02040503050406030204" pitchFamily="18" charset="0"/>
                <a:ea typeface="Cambria" panose="02040503050406030204" pitchFamily="18" charset="0"/>
              </a:rPr>
              <a:t>discipline</a:t>
            </a:r>
            <a:r>
              <a:rPr lang="en-US" sz="2400" b="1" dirty="0">
                <a:latin typeface="Cambria" panose="02040503050406030204" pitchFamily="18" charset="0"/>
                <a:ea typeface="Cambria" panose="02040503050406030204" pitchFamily="18" charset="0"/>
              </a:rPr>
              <a:t>, and </a:t>
            </a:r>
            <a:r>
              <a:rPr lang="en-US" sz="2400" b="1" dirty="0" smtClean="0">
                <a:latin typeface="Cambria" panose="02040503050406030204" pitchFamily="18" charset="0"/>
                <a:ea typeface="Cambria" panose="02040503050406030204" pitchFamily="18" charset="0"/>
              </a:rPr>
              <a:t>spiritual </a:t>
            </a:r>
            <a:r>
              <a:rPr lang="en-US" sz="2400" b="1" dirty="0">
                <a:latin typeface="Cambria" panose="02040503050406030204" pitchFamily="18" charset="0"/>
                <a:ea typeface="Cambria" panose="02040503050406030204" pitchFamily="18" charset="0"/>
              </a:rPr>
              <a:t>growth.</a:t>
            </a:r>
          </a:p>
        </p:txBody>
      </p:sp>
      <p:sp>
        <p:nvSpPr>
          <p:cNvPr id="6" name="Title 1"/>
          <p:cNvSpPr>
            <a:spLocks noGrp="1"/>
          </p:cNvSpPr>
          <p:nvPr>
            <p:ph type="title"/>
          </p:nvPr>
        </p:nvSpPr>
        <p:spPr>
          <a:xfrm>
            <a:off x="304800" y="152400"/>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9" name="TextBox 8"/>
          <p:cNvSpPr txBox="1"/>
          <p:nvPr/>
        </p:nvSpPr>
        <p:spPr>
          <a:xfrm>
            <a:off x="322728" y="168295"/>
            <a:ext cx="8592672" cy="830997"/>
          </a:xfrm>
          <a:prstGeom prst="rect">
            <a:avLst/>
          </a:prstGeom>
          <a:solidFill>
            <a:srgbClr val="349BA6"/>
          </a:solidFill>
        </p:spPr>
        <p:txBody>
          <a:bodyPr wrap="square" rtlCol="0">
            <a:spAutoFit/>
          </a:bodyPr>
          <a:lstStyle/>
          <a:p>
            <a:pPr algn="ctr"/>
            <a:r>
              <a:rPr lang="en-US" sz="2400" b="1" dirty="0" smtClean="0">
                <a:latin typeface="Cambria" panose="02040503050406030204" pitchFamily="18" charset="0"/>
                <a:ea typeface="Cambria" panose="02040503050406030204" pitchFamily="18" charset="0"/>
              </a:rPr>
              <a:t>Purpose and Presentation</a:t>
            </a:r>
          </a:p>
          <a:p>
            <a:pPr algn="ctr"/>
            <a:r>
              <a:rPr lang="en-US" sz="2400" b="1" dirty="0" smtClean="0">
                <a:latin typeface="Cambria" panose="02040503050406030204" pitchFamily="18" charset="0"/>
                <a:ea typeface="Cambria" panose="02040503050406030204" pitchFamily="18" charset="0"/>
              </a:rPr>
              <a:t>Second Corinthians</a:t>
            </a:r>
            <a:endParaRPr lang="en-US" sz="2400" b="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304800" y="1676400"/>
            <a:ext cx="8664388" cy="4531513"/>
          </a:xfrm>
          <a:prstGeom prst="rect">
            <a:avLst/>
          </a:prstGeom>
        </p:spPr>
      </p:pic>
      <p:sp>
        <p:nvSpPr>
          <p:cNvPr id="5" name="TextBox 4"/>
          <p:cNvSpPr txBox="1"/>
          <p:nvPr/>
        </p:nvSpPr>
        <p:spPr>
          <a:xfrm>
            <a:off x="304800" y="1153180"/>
            <a:ext cx="8664388" cy="523220"/>
          </a:xfrm>
          <a:prstGeom prst="rect">
            <a:avLst/>
          </a:prstGeom>
          <a:solidFill>
            <a:srgbClr val="1D6687"/>
          </a:solidFill>
        </p:spPr>
        <p:txBody>
          <a:bodyPr wrap="square" rtlCol="0">
            <a:spAutoFit/>
          </a:bodyPr>
          <a:lstStyle/>
          <a:p>
            <a:pPr algn="ctr"/>
            <a:r>
              <a:rPr lang="en-US" sz="2800" dirty="0" smtClean="0">
                <a:solidFill>
                  <a:srgbClr val="FCF2D4"/>
                </a:solidFill>
                <a:latin typeface="Cambria" panose="02040503050406030204" pitchFamily="18" charset="0"/>
                <a:ea typeface="Cambria" panose="02040503050406030204" pitchFamily="18" charset="0"/>
              </a:rPr>
              <a:t>Authentic Ministry</a:t>
            </a:r>
            <a:endParaRPr lang="en-US" sz="2800" dirty="0">
              <a:solidFill>
                <a:srgbClr val="FCF2D4"/>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117292866"/>
      </p:ext>
    </p:extLst>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43334</TotalTime>
  <Words>3075</Words>
  <Application>Microsoft Office PowerPoint</Application>
  <PresentationFormat>On-screen Show (4:3)</PresentationFormat>
  <Paragraphs>265</Paragraphs>
  <Slides>40</Slides>
  <Notes>37</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Trek</vt:lpstr>
      <vt:lpstr>1_Trek</vt:lpstr>
      <vt:lpstr>Slide 1</vt:lpstr>
      <vt:lpstr>Slide 2</vt:lpstr>
      <vt:lpstr>2 Corinthians Introduction</vt:lpstr>
      <vt:lpstr>2 Corinthians Introduction</vt:lpstr>
      <vt:lpstr>2 Corinthians Introduction</vt:lpstr>
      <vt:lpstr>2 Corinthians Introduction</vt:lpstr>
      <vt:lpstr>2 Corinthians Introduction</vt:lpstr>
      <vt:lpstr>2 Corinthians Introduction</vt:lpstr>
      <vt:lpstr>Slide 9</vt:lpstr>
      <vt:lpstr>2 Corinthians Overview</vt:lpstr>
      <vt:lpstr>2 Corinthians Overview</vt:lpstr>
      <vt:lpstr>Slide 12</vt:lpstr>
      <vt:lpstr>2 Corinthians - Lesson Overview</vt:lpstr>
      <vt:lpstr>2 Corinthians - Lesson Overview</vt:lpstr>
      <vt:lpstr>2 Corinthians - Lesson Overview</vt:lpstr>
      <vt:lpstr>2 Corinthians - Lesson Overview</vt:lpstr>
      <vt:lpstr>2 Corinthians 1:1-3</vt:lpstr>
      <vt:lpstr>2 Corinthians 1:1-3</vt:lpstr>
      <vt:lpstr>2 Corinthians 1:1-3</vt:lpstr>
      <vt:lpstr>2 Corinthians 1:1-3</vt:lpstr>
      <vt:lpstr>2 Corinthians 1:1-3</vt:lpstr>
      <vt:lpstr>2 Corinthians 1:1-3</vt:lpstr>
      <vt:lpstr>2 Corinthians 1:1-3</vt:lpstr>
      <vt:lpstr>2 Corinthians 1:4-7</vt:lpstr>
      <vt:lpstr>2 Corinthians 1:4-7</vt:lpstr>
      <vt:lpstr>2 Corinthians 1:4-7</vt:lpstr>
      <vt:lpstr>2 Corinthians 1:4-7</vt:lpstr>
      <vt:lpstr>2 Corinthians 1:8-9</vt:lpstr>
      <vt:lpstr>2 Corinthians 1:8-9</vt:lpstr>
      <vt:lpstr>2 Corinthians 1:8-9</vt:lpstr>
      <vt:lpstr>2 Corinthians 1:10-11</vt:lpstr>
      <vt:lpstr>2 Corinthians 1:8-9</vt:lpstr>
      <vt:lpstr>2 Corinthians 1:8-9</vt:lpstr>
      <vt:lpstr>Slide 34</vt:lpstr>
      <vt:lpstr>Application – handling the perplexities of suffering</vt:lpstr>
      <vt:lpstr>Application – handling the perplexities of suffering</vt:lpstr>
      <vt:lpstr>Application – handling the perplexities of suffering</vt:lpstr>
      <vt:lpstr>Application – handling the perplexities of suffering</vt:lpstr>
      <vt:lpstr>Slide 39</vt:lpstr>
      <vt:lpstr>Slide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8226</cp:revision>
  <cp:lastPrinted>2023-05-06T01:46:48Z</cp:lastPrinted>
  <dcterms:created xsi:type="dcterms:W3CDTF">2016-10-08T19:35:00Z</dcterms:created>
  <dcterms:modified xsi:type="dcterms:W3CDTF">2024-01-24T20:14:26Z</dcterms:modified>
</cp:coreProperties>
</file>